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58" r:id="rId4"/>
    <p:sldId id="266" r:id="rId5"/>
    <p:sldId id="263" r:id="rId6"/>
    <p:sldId id="264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73197" autoAdjust="0"/>
  </p:normalViewPr>
  <p:slideViewPr>
    <p:cSldViewPr snapToGrid="0">
      <p:cViewPr varScale="1">
        <p:scale>
          <a:sx n="92" d="100"/>
          <a:sy n="92" d="100"/>
        </p:scale>
        <p:origin x="1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7F29DF-163D-4F3A-B78D-F7278FA5E05D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7668D7A-E38E-4BED-8823-95ADEB3FAF45}">
      <dgm:prSet/>
      <dgm:spPr/>
      <dgm:t>
        <a:bodyPr/>
        <a:lstStyle/>
        <a:p>
          <a:r>
            <a:rPr lang="en-US" dirty="0"/>
            <a:t>contact – positive interactions, trust, cultural openness, empathy</a:t>
          </a:r>
        </a:p>
      </dgm:t>
    </dgm:pt>
    <dgm:pt modelId="{FA3B88FF-1896-4B09-BF70-8FE8B710B511}" type="parTrans" cxnId="{82F00423-BC98-46C6-96BF-7624571A5430}">
      <dgm:prSet/>
      <dgm:spPr/>
      <dgm:t>
        <a:bodyPr/>
        <a:lstStyle/>
        <a:p>
          <a:endParaRPr lang="en-US"/>
        </a:p>
      </dgm:t>
    </dgm:pt>
    <dgm:pt modelId="{22558D66-4F1F-40B8-990F-23F91094F8F1}" type="sibTrans" cxnId="{82F00423-BC98-46C6-96BF-7624571A5430}">
      <dgm:prSet/>
      <dgm:spPr/>
      <dgm:t>
        <a:bodyPr/>
        <a:lstStyle/>
        <a:p>
          <a:endParaRPr lang="en-US"/>
        </a:p>
      </dgm:t>
    </dgm:pt>
    <dgm:pt modelId="{EFB88178-8CE6-454C-8B77-DA47F68271FA}">
      <dgm:prSet/>
      <dgm:spPr/>
      <dgm:t>
        <a:bodyPr/>
        <a:lstStyle/>
        <a:p>
          <a:r>
            <a:rPr lang="en-US" dirty="0"/>
            <a:t>Providing the words (Lamb et al., 2006)</a:t>
          </a:r>
        </a:p>
      </dgm:t>
    </dgm:pt>
    <dgm:pt modelId="{A5428B2F-FBA9-4011-AE9F-B9C1819B83CA}" type="parTrans" cxnId="{5835A2C6-8048-4944-AEE8-ED6EBB01397C}">
      <dgm:prSet/>
      <dgm:spPr/>
      <dgm:t>
        <a:bodyPr/>
        <a:lstStyle/>
        <a:p>
          <a:endParaRPr lang="en-US"/>
        </a:p>
      </dgm:t>
    </dgm:pt>
    <dgm:pt modelId="{9E049114-82BC-4ED4-A4A2-A7A501E7E6BF}" type="sibTrans" cxnId="{5835A2C6-8048-4944-AEE8-ED6EBB01397C}">
      <dgm:prSet/>
      <dgm:spPr/>
      <dgm:t>
        <a:bodyPr/>
        <a:lstStyle/>
        <a:p>
          <a:endParaRPr lang="en-US"/>
        </a:p>
      </dgm:t>
    </dgm:pt>
    <dgm:pt modelId="{878F9908-5152-498B-BFF0-00E23CEDBE39}">
      <dgm:prSet/>
      <dgm:spPr/>
      <dgm:t>
        <a:bodyPr/>
        <a:lstStyle/>
        <a:p>
          <a:r>
            <a:rPr lang="en-US" dirty="0"/>
            <a:t>Role-play &amp; Rehearsal of effective intervention (Abbott &amp; Cameron, 2019)</a:t>
          </a:r>
        </a:p>
      </dgm:t>
    </dgm:pt>
    <dgm:pt modelId="{BDE40E10-449D-4F6E-B8CC-B640EA38D415}" type="parTrans" cxnId="{CCB8DA11-EC8C-436D-A802-08C17B46BD0A}">
      <dgm:prSet/>
      <dgm:spPr/>
      <dgm:t>
        <a:bodyPr/>
        <a:lstStyle/>
        <a:p>
          <a:endParaRPr lang="en-US"/>
        </a:p>
      </dgm:t>
    </dgm:pt>
    <dgm:pt modelId="{899A602B-456D-4156-96AF-4E74BA9AC7BF}" type="sibTrans" cxnId="{CCB8DA11-EC8C-436D-A802-08C17B46BD0A}">
      <dgm:prSet/>
      <dgm:spPr/>
      <dgm:t>
        <a:bodyPr/>
        <a:lstStyle/>
        <a:p>
          <a:endParaRPr lang="en-US"/>
        </a:p>
      </dgm:t>
    </dgm:pt>
    <dgm:pt modelId="{A667864B-C1E8-485D-B5B6-6193E4925E89}">
      <dgm:prSet/>
      <dgm:spPr/>
      <dgm:t>
        <a:bodyPr/>
        <a:lstStyle/>
        <a:p>
          <a:r>
            <a:rPr lang="en-US" dirty="0"/>
            <a:t>Opportunities to practice and reinforce in safe environment</a:t>
          </a:r>
        </a:p>
      </dgm:t>
    </dgm:pt>
    <dgm:pt modelId="{A5086E5B-5579-4BEB-9010-3362A30861F1}" type="parTrans" cxnId="{0001325C-FAAE-4C4D-8A93-C6B9B9CD19C8}">
      <dgm:prSet/>
      <dgm:spPr/>
      <dgm:t>
        <a:bodyPr/>
        <a:lstStyle/>
        <a:p>
          <a:endParaRPr lang="en-US"/>
        </a:p>
      </dgm:t>
    </dgm:pt>
    <dgm:pt modelId="{61E96BDE-3D4A-4ED4-BFCD-6D00B18805CC}" type="sibTrans" cxnId="{0001325C-FAAE-4C4D-8A93-C6B9B9CD19C8}">
      <dgm:prSet/>
      <dgm:spPr/>
      <dgm:t>
        <a:bodyPr/>
        <a:lstStyle/>
        <a:p>
          <a:endParaRPr lang="en-US"/>
        </a:p>
      </dgm:t>
    </dgm:pt>
    <dgm:pt modelId="{25CFF08C-8371-47C8-A7BB-77A1282901F6}" type="pres">
      <dgm:prSet presAssocID="{017F29DF-163D-4F3A-B78D-F7278FA5E05D}" presName="vert0" presStyleCnt="0">
        <dgm:presLayoutVars>
          <dgm:dir/>
          <dgm:animOne val="branch"/>
          <dgm:animLvl val="lvl"/>
        </dgm:presLayoutVars>
      </dgm:prSet>
      <dgm:spPr/>
    </dgm:pt>
    <dgm:pt modelId="{2D22BF19-2114-4BB5-A962-DA9982010F48}" type="pres">
      <dgm:prSet presAssocID="{47668D7A-E38E-4BED-8823-95ADEB3FAF45}" presName="thickLine" presStyleLbl="alignNode1" presStyleIdx="0" presStyleCnt="4"/>
      <dgm:spPr/>
    </dgm:pt>
    <dgm:pt modelId="{90781812-6BE5-4477-A310-AAFCB45FA6A1}" type="pres">
      <dgm:prSet presAssocID="{47668D7A-E38E-4BED-8823-95ADEB3FAF45}" presName="horz1" presStyleCnt="0"/>
      <dgm:spPr/>
    </dgm:pt>
    <dgm:pt modelId="{F1A92195-6FC9-4FA2-9D88-0ED994BB711F}" type="pres">
      <dgm:prSet presAssocID="{47668D7A-E38E-4BED-8823-95ADEB3FAF45}" presName="tx1" presStyleLbl="revTx" presStyleIdx="0" presStyleCnt="4"/>
      <dgm:spPr/>
    </dgm:pt>
    <dgm:pt modelId="{F87F8FA4-35CA-4EEB-AB4A-308168474C49}" type="pres">
      <dgm:prSet presAssocID="{47668D7A-E38E-4BED-8823-95ADEB3FAF45}" presName="vert1" presStyleCnt="0"/>
      <dgm:spPr/>
    </dgm:pt>
    <dgm:pt modelId="{81E1D2A3-99F0-4F89-B45E-8592B6B86675}" type="pres">
      <dgm:prSet presAssocID="{EFB88178-8CE6-454C-8B77-DA47F68271FA}" presName="thickLine" presStyleLbl="alignNode1" presStyleIdx="1" presStyleCnt="4"/>
      <dgm:spPr/>
    </dgm:pt>
    <dgm:pt modelId="{E48F107F-8830-465E-8259-FC699F948F18}" type="pres">
      <dgm:prSet presAssocID="{EFB88178-8CE6-454C-8B77-DA47F68271FA}" presName="horz1" presStyleCnt="0"/>
      <dgm:spPr/>
    </dgm:pt>
    <dgm:pt modelId="{6B2ACF6B-600C-4DAF-99DB-D9439CDA208D}" type="pres">
      <dgm:prSet presAssocID="{EFB88178-8CE6-454C-8B77-DA47F68271FA}" presName="tx1" presStyleLbl="revTx" presStyleIdx="1" presStyleCnt="4"/>
      <dgm:spPr/>
    </dgm:pt>
    <dgm:pt modelId="{FF6EF541-5D05-4664-899C-19C32DC92136}" type="pres">
      <dgm:prSet presAssocID="{EFB88178-8CE6-454C-8B77-DA47F68271FA}" presName="vert1" presStyleCnt="0"/>
      <dgm:spPr/>
    </dgm:pt>
    <dgm:pt modelId="{B504D6C2-FD5C-449F-BC0B-F5C5E5823134}" type="pres">
      <dgm:prSet presAssocID="{878F9908-5152-498B-BFF0-00E23CEDBE39}" presName="thickLine" presStyleLbl="alignNode1" presStyleIdx="2" presStyleCnt="4"/>
      <dgm:spPr/>
    </dgm:pt>
    <dgm:pt modelId="{C14193C9-4693-48CE-A052-6121433890AB}" type="pres">
      <dgm:prSet presAssocID="{878F9908-5152-498B-BFF0-00E23CEDBE39}" presName="horz1" presStyleCnt="0"/>
      <dgm:spPr/>
    </dgm:pt>
    <dgm:pt modelId="{248B92A4-2F80-4983-905E-B9644E13D3CB}" type="pres">
      <dgm:prSet presAssocID="{878F9908-5152-498B-BFF0-00E23CEDBE39}" presName="tx1" presStyleLbl="revTx" presStyleIdx="2" presStyleCnt="4"/>
      <dgm:spPr/>
    </dgm:pt>
    <dgm:pt modelId="{CE218C0B-A7EA-4CDA-82F5-BDC3289CC66E}" type="pres">
      <dgm:prSet presAssocID="{878F9908-5152-498B-BFF0-00E23CEDBE39}" presName="vert1" presStyleCnt="0"/>
      <dgm:spPr/>
    </dgm:pt>
    <dgm:pt modelId="{4CCCE46F-F81B-4960-93F3-0A4B5EBD2770}" type="pres">
      <dgm:prSet presAssocID="{A667864B-C1E8-485D-B5B6-6193E4925E89}" presName="thickLine" presStyleLbl="alignNode1" presStyleIdx="3" presStyleCnt="4"/>
      <dgm:spPr/>
    </dgm:pt>
    <dgm:pt modelId="{64661813-6D27-4F5C-86EB-D91E8139E773}" type="pres">
      <dgm:prSet presAssocID="{A667864B-C1E8-485D-B5B6-6193E4925E89}" presName="horz1" presStyleCnt="0"/>
      <dgm:spPr/>
    </dgm:pt>
    <dgm:pt modelId="{6A1AC699-386F-47FD-913D-1305591F798E}" type="pres">
      <dgm:prSet presAssocID="{A667864B-C1E8-485D-B5B6-6193E4925E89}" presName="tx1" presStyleLbl="revTx" presStyleIdx="3" presStyleCnt="4"/>
      <dgm:spPr/>
    </dgm:pt>
    <dgm:pt modelId="{9989BEEB-73F7-4FB1-84FB-655E0D0C6534}" type="pres">
      <dgm:prSet presAssocID="{A667864B-C1E8-485D-B5B6-6193E4925E89}" presName="vert1" presStyleCnt="0"/>
      <dgm:spPr/>
    </dgm:pt>
  </dgm:ptLst>
  <dgm:cxnLst>
    <dgm:cxn modelId="{8A860F03-D1A2-4B6F-BC38-042DB0BBEC2C}" type="presOf" srcId="{A667864B-C1E8-485D-B5B6-6193E4925E89}" destId="{6A1AC699-386F-47FD-913D-1305591F798E}" srcOrd="0" destOrd="0" presId="urn:microsoft.com/office/officeart/2008/layout/LinedList"/>
    <dgm:cxn modelId="{EC9DEA0C-B43A-47C2-A502-7447A2147740}" type="presOf" srcId="{47668D7A-E38E-4BED-8823-95ADEB3FAF45}" destId="{F1A92195-6FC9-4FA2-9D88-0ED994BB711F}" srcOrd="0" destOrd="0" presId="urn:microsoft.com/office/officeart/2008/layout/LinedList"/>
    <dgm:cxn modelId="{CCB8DA11-EC8C-436D-A802-08C17B46BD0A}" srcId="{017F29DF-163D-4F3A-B78D-F7278FA5E05D}" destId="{878F9908-5152-498B-BFF0-00E23CEDBE39}" srcOrd="2" destOrd="0" parTransId="{BDE40E10-449D-4F6E-B8CC-B640EA38D415}" sibTransId="{899A602B-456D-4156-96AF-4E74BA9AC7BF}"/>
    <dgm:cxn modelId="{82F00423-BC98-46C6-96BF-7624571A5430}" srcId="{017F29DF-163D-4F3A-B78D-F7278FA5E05D}" destId="{47668D7A-E38E-4BED-8823-95ADEB3FAF45}" srcOrd="0" destOrd="0" parTransId="{FA3B88FF-1896-4B09-BF70-8FE8B710B511}" sibTransId="{22558D66-4F1F-40B8-990F-23F91094F8F1}"/>
    <dgm:cxn modelId="{0001325C-FAAE-4C4D-8A93-C6B9B9CD19C8}" srcId="{017F29DF-163D-4F3A-B78D-F7278FA5E05D}" destId="{A667864B-C1E8-485D-B5B6-6193E4925E89}" srcOrd="3" destOrd="0" parTransId="{A5086E5B-5579-4BEB-9010-3362A30861F1}" sibTransId="{61E96BDE-3D4A-4ED4-BFCD-6D00B18805CC}"/>
    <dgm:cxn modelId="{5835A2C6-8048-4944-AEE8-ED6EBB01397C}" srcId="{017F29DF-163D-4F3A-B78D-F7278FA5E05D}" destId="{EFB88178-8CE6-454C-8B77-DA47F68271FA}" srcOrd="1" destOrd="0" parTransId="{A5428B2F-FBA9-4011-AE9F-B9C1819B83CA}" sibTransId="{9E049114-82BC-4ED4-A4A2-A7A501E7E6BF}"/>
    <dgm:cxn modelId="{751093D1-14AA-4224-8425-9BF74A1A9669}" type="presOf" srcId="{878F9908-5152-498B-BFF0-00E23CEDBE39}" destId="{248B92A4-2F80-4983-905E-B9644E13D3CB}" srcOrd="0" destOrd="0" presId="urn:microsoft.com/office/officeart/2008/layout/LinedList"/>
    <dgm:cxn modelId="{DC1999F3-69DF-4A11-A1E7-3C933C9C99D8}" type="presOf" srcId="{017F29DF-163D-4F3A-B78D-F7278FA5E05D}" destId="{25CFF08C-8371-47C8-A7BB-77A1282901F6}" srcOrd="0" destOrd="0" presId="urn:microsoft.com/office/officeart/2008/layout/LinedList"/>
    <dgm:cxn modelId="{E561B0F4-67C5-4A42-8E67-557F9C62029A}" type="presOf" srcId="{EFB88178-8CE6-454C-8B77-DA47F68271FA}" destId="{6B2ACF6B-600C-4DAF-99DB-D9439CDA208D}" srcOrd="0" destOrd="0" presId="urn:microsoft.com/office/officeart/2008/layout/LinedList"/>
    <dgm:cxn modelId="{51FDAF82-2A07-4C19-8D09-6815808D5D8E}" type="presParOf" srcId="{25CFF08C-8371-47C8-A7BB-77A1282901F6}" destId="{2D22BF19-2114-4BB5-A962-DA9982010F48}" srcOrd="0" destOrd="0" presId="urn:microsoft.com/office/officeart/2008/layout/LinedList"/>
    <dgm:cxn modelId="{8C3FB19D-848D-4494-9ACC-5E50BF827D67}" type="presParOf" srcId="{25CFF08C-8371-47C8-A7BB-77A1282901F6}" destId="{90781812-6BE5-4477-A310-AAFCB45FA6A1}" srcOrd="1" destOrd="0" presId="urn:microsoft.com/office/officeart/2008/layout/LinedList"/>
    <dgm:cxn modelId="{1DE43E8E-FE0F-43A2-8640-C725B66C3C3A}" type="presParOf" srcId="{90781812-6BE5-4477-A310-AAFCB45FA6A1}" destId="{F1A92195-6FC9-4FA2-9D88-0ED994BB711F}" srcOrd="0" destOrd="0" presId="urn:microsoft.com/office/officeart/2008/layout/LinedList"/>
    <dgm:cxn modelId="{4E71B487-689A-4ADA-BFAE-948DCC5D95CC}" type="presParOf" srcId="{90781812-6BE5-4477-A310-AAFCB45FA6A1}" destId="{F87F8FA4-35CA-4EEB-AB4A-308168474C49}" srcOrd="1" destOrd="0" presId="urn:microsoft.com/office/officeart/2008/layout/LinedList"/>
    <dgm:cxn modelId="{39597817-AE5D-4092-8AB8-F924C2F53009}" type="presParOf" srcId="{25CFF08C-8371-47C8-A7BB-77A1282901F6}" destId="{81E1D2A3-99F0-4F89-B45E-8592B6B86675}" srcOrd="2" destOrd="0" presId="urn:microsoft.com/office/officeart/2008/layout/LinedList"/>
    <dgm:cxn modelId="{A704F77D-0CDD-498C-BC27-D7E074F43381}" type="presParOf" srcId="{25CFF08C-8371-47C8-A7BB-77A1282901F6}" destId="{E48F107F-8830-465E-8259-FC699F948F18}" srcOrd="3" destOrd="0" presId="urn:microsoft.com/office/officeart/2008/layout/LinedList"/>
    <dgm:cxn modelId="{3F7D87CD-ACC1-4C19-A293-10A42454F48E}" type="presParOf" srcId="{E48F107F-8830-465E-8259-FC699F948F18}" destId="{6B2ACF6B-600C-4DAF-99DB-D9439CDA208D}" srcOrd="0" destOrd="0" presId="urn:microsoft.com/office/officeart/2008/layout/LinedList"/>
    <dgm:cxn modelId="{A394CD2B-4B17-4ECE-A8F7-3419926EE4CF}" type="presParOf" srcId="{E48F107F-8830-465E-8259-FC699F948F18}" destId="{FF6EF541-5D05-4664-899C-19C32DC92136}" srcOrd="1" destOrd="0" presId="urn:microsoft.com/office/officeart/2008/layout/LinedList"/>
    <dgm:cxn modelId="{88A57F82-4F98-4251-A2EA-884924AA1DEE}" type="presParOf" srcId="{25CFF08C-8371-47C8-A7BB-77A1282901F6}" destId="{B504D6C2-FD5C-449F-BC0B-F5C5E5823134}" srcOrd="4" destOrd="0" presId="urn:microsoft.com/office/officeart/2008/layout/LinedList"/>
    <dgm:cxn modelId="{80F708FF-6C0C-4F7B-B8A0-86DF86F70630}" type="presParOf" srcId="{25CFF08C-8371-47C8-A7BB-77A1282901F6}" destId="{C14193C9-4693-48CE-A052-6121433890AB}" srcOrd="5" destOrd="0" presId="urn:microsoft.com/office/officeart/2008/layout/LinedList"/>
    <dgm:cxn modelId="{9F6D6BBD-1445-4F8E-93F4-F86DA489D965}" type="presParOf" srcId="{C14193C9-4693-48CE-A052-6121433890AB}" destId="{248B92A4-2F80-4983-905E-B9644E13D3CB}" srcOrd="0" destOrd="0" presId="urn:microsoft.com/office/officeart/2008/layout/LinedList"/>
    <dgm:cxn modelId="{63F72F82-A7F0-433B-BF3E-B721A8D764A8}" type="presParOf" srcId="{C14193C9-4693-48CE-A052-6121433890AB}" destId="{CE218C0B-A7EA-4CDA-82F5-BDC3289CC66E}" srcOrd="1" destOrd="0" presId="urn:microsoft.com/office/officeart/2008/layout/LinedList"/>
    <dgm:cxn modelId="{64A00CBC-A08C-4DB9-8D44-1B913835E25E}" type="presParOf" srcId="{25CFF08C-8371-47C8-A7BB-77A1282901F6}" destId="{4CCCE46F-F81B-4960-93F3-0A4B5EBD2770}" srcOrd="6" destOrd="0" presId="urn:microsoft.com/office/officeart/2008/layout/LinedList"/>
    <dgm:cxn modelId="{B531DA75-3836-4C71-A88E-BBC4F39AD411}" type="presParOf" srcId="{25CFF08C-8371-47C8-A7BB-77A1282901F6}" destId="{64661813-6D27-4F5C-86EB-D91E8139E773}" srcOrd="7" destOrd="0" presId="urn:microsoft.com/office/officeart/2008/layout/LinedList"/>
    <dgm:cxn modelId="{CEE51848-2DF3-4F47-A99B-C162BAF525BA}" type="presParOf" srcId="{64661813-6D27-4F5C-86EB-D91E8139E773}" destId="{6A1AC699-386F-47FD-913D-1305591F798E}" srcOrd="0" destOrd="0" presId="urn:microsoft.com/office/officeart/2008/layout/LinedList"/>
    <dgm:cxn modelId="{234F7556-E3E9-446F-8448-071BFC9A2781}" type="presParOf" srcId="{64661813-6D27-4F5C-86EB-D91E8139E773}" destId="{9989BEEB-73F7-4FB1-84FB-655E0D0C653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DDA7AA-883E-43E8-907B-C14A7E69BB59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ADAF47D-0010-4119-99DA-F8BC7F2BB1C6}">
      <dgm:prSet/>
      <dgm:spPr/>
      <dgm:t>
        <a:bodyPr/>
        <a:lstStyle/>
        <a:p>
          <a:r>
            <a:rPr lang="en-US"/>
            <a:t>Empathy &amp; perspective takin</a:t>
          </a:r>
          <a:r>
            <a:rPr lang="en-GB"/>
            <a:t>g</a:t>
          </a:r>
          <a:endParaRPr lang="en-US"/>
        </a:p>
      </dgm:t>
    </dgm:pt>
    <dgm:pt modelId="{9FB80BBA-23EC-40F4-A135-5C553937718A}" type="parTrans" cxnId="{88B39C21-F488-452C-8790-E82290D4C96F}">
      <dgm:prSet/>
      <dgm:spPr/>
      <dgm:t>
        <a:bodyPr/>
        <a:lstStyle/>
        <a:p>
          <a:endParaRPr lang="en-US"/>
        </a:p>
      </dgm:t>
    </dgm:pt>
    <dgm:pt modelId="{8FD5A2C5-BB2B-4B66-BEE9-0E91CA157F9C}" type="sibTrans" cxnId="{88B39C21-F488-452C-8790-E82290D4C96F}">
      <dgm:prSet/>
      <dgm:spPr/>
      <dgm:t>
        <a:bodyPr/>
        <a:lstStyle/>
        <a:p>
          <a:endParaRPr lang="en-US"/>
        </a:p>
      </dgm:t>
    </dgm:pt>
    <dgm:pt modelId="{74294976-C0DA-4020-8E5C-E938100F8427}">
      <dgm:prSet/>
      <dgm:spPr/>
      <dgm:t>
        <a:bodyPr/>
        <a:lstStyle/>
        <a:p>
          <a:r>
            <a:rPr lang="en-GB"/>
            <a:t>Kindness</a:t>
          </a:r>
          <a:endParaRPr lang="en-US"/>
        </a:p>
      </dgm:t>
    </dgm:pt>
    <dgm:pt modelId="{D2A8260A-E2EE-44E1-B5A9-D0A20D368B46}" type="parTrans" cxnId="{C8F31B3A-A567-4B03-8F3E-8780ADB1D24D}">
      <dgm:prSet/>
      <dgm:spPr/>
      <dgm:t>
        <a:bodyPr/>
        <a:lstStyle/>
        <a:p>
          <a:endParaRPr lang="en-US"/>
        </a:p>
      </dgm:t>
    </dgm:pt>
    <dgm:pt modelId="{912FAD60-DC89-4C1E-A143-17B3A42146AC}" type="sibTrans" cxnId="{C8F31B3A-A567-4B03-8F3E-8780ADB1D24D}">
      <dgm:prSet/>
      <dgm:spPr/>
      <dgm:t>
        <a:bodyPr/>
        <a:lstStyle/>
        <a:p>
          <a:endParaRPr lang="en-US"/>
        </a:p>
      </dgm:t>
    </dgm:pt>
    <dgm:pt modelId="{5225A3DF-8BAF-4E17-A11F-C80438D0A771}">
      <dgm:prSet/>
      <dgm:spPr/>
      <dgm:t>
        <a:bodyPr/>
        <a:lstStyle/>
        <a:p>
          <a:r>
            <a:rPr lang="en-GB"/>
            <a:t>General social self-efficacy: associated with defending behaviour</a:t>
          </a:r>
          <a:endParaRPr lang="en-US"/>
        </a:p>
      </dgm:t>
    </dgm:pt>
    <dgm:pt modelId="{0F547804-1556-420D-B80A-C1C86791698C}" type="parTrans" cxnId="{32814C28-B6DA-492B-81C1-50D108B03D36}">
      <dgm:prSet/>
      <dgm:spPr/>
      <dgm:t>
        <a:bodyPr/>
        <a:lstStyle/>
        <a:p>
          <a:endParaRPr lang="en-US"/>
        </a:p>
      </dgm:t>
    </dgm:pt>
    <dgm:pt modelId="{30F59398-C394-48CC-9DC0-651B7AF73F11}" type="sibTrans" cxnId="{32814C28-B6DA-492B-81C1-50D108B03D36}">
      <dgm:prSet/>
      <dgm:spPr/>
      <dgm:t>
        <a:bodyPr/>
        <a:lstStyle/>
        <a:p>
          <a:endParaRPr lang="en-US"/>
        </a:p>
      </dgm:t>
    </dgm:pt>
    <dgm:pt modelId="{8066C870-8B0B-44D0-824A-DCFDA0C8A640}" type="pres">
      <dgm:prSet presAssocID="{0CDDA7AA-883E-43E8-907B-C14A7E69BB59}" presName="linear" presStyleCnt="0">
        <dgm:presLayoutVars>
          <dgm:animLvl val="lvl"/>
          <dgm:resizeHandles val="exact"/>
        </dgm:presLayoutVars>
      </dgm:prSet>
      <dgm:spPr/>
    </dgm:pt>
    <dgm:pt modelId="{7C375761-4C65-440C-BD8E-03EA814922F4}" type="pres">
      <dgm:prSet presAssocID="{0ADAF47D-0010-4119-99DA-F8BC7F2BB1C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2FF53E-2091-4AB4-BB90-AE19C4F9383B}" type="pres">
      <dgm:prSet presAssocID="{8FD5A2C5-BB2B-4B66-BEE9-0E91CA157F9C}" presName="spacer" presStyleCnt="0"/>
      <dgm:spPr/>
    </dgm:pt>
    <dgm:pt modelId="{D63908BC-9DD9-4525-B87B-781BEB415CF5}" type="pres">
      <dgm:prSet presAssocID="{74294976-C0DA-4020-8E5C-E938100F842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E262D06-4E80-464D-BCB4-EBF3A2679D7C}" type="pres">
      <dgm:prSet presAssocID="{912FAD60-DC89-4C1E-A143-17B3A42146AC}" presName="spacer" presStyleCnt="0"/>
      <dgm:spPr/>
    </dgm:pt>
    <dgm:pt modelId="{B1E0F9BB-037A-4EDB-B9A6-2D48BA12FA61}" type="pres">
      <dgm:prSet presAssocID="{5225A3DF-8BAF-4E17-A11F-C80438D0A77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8B39C21-F488-452C-8790-E82290D4C96F}" srcId="{0CDDA7AA-883E-43E8-907B-C14A7E69BB59}" destId="{0ADAF47D-0010-4119-99DA-F8BC7F2BB1C6}" srcOrd="0" destOrd="0" parTransId="{9FB80BBA-23EC-40F4-A135-5C553937718A}" sibTransId="{8FD5A2C5-BB2B-4B66-BEE9-0E91CA157F9C}"/>
    <dgm:cxn modelId="{32814C28-B6DA-492B-81C1-50D108B03D36}" srcId="{0CDDA7AA-883E-43E8-907B-C14A7E69BB59}" destId="{5225A3DF-8BAF-4E17-A11F-C80438D0A771}" srcOrd="2" destOrd="0" parTransId="{0F547804-1556-420D-B80A-C1C86791698C}" sibTransId="{30F59398-C394-48CC-9DC0-651B7AF73F11}"/>
    <dgm:cxn modelId="{7AB2802F-EC84-47B4-A990-90614C77A71D}" type="presOf" srcId="{5225A3DF-8BAF-4E17-A11F-C80438D0A771}" destId="{B1E0F9BB-037A-4EDB-B9A6-2D48BA12FA61}" srcOrd="0" destOrd="0" presId="urn:microsoft.com/office/officeart/2005/8/layout/vList2"/>
    <dgm:cxn modelId="{10083831-3E60-4657-8AE7-C0B723027244}" type="presOf" srcId="{0CDDA7AA-883E-43E8-907B-C14A7E69BB59}" destId="{8066C870-8B0B-44D0-824A-DCFDA0C8A640}" srcOrd="0" destOrd="0" presId="urn:microsoft.com/office/officeart/2005/8/layout/vList2"/>
    <dgm:cxn modelId="{C8F31B3A-A567-4B03-8F3E-8780ADB1D24D}" srcId="{0CDDA7AA-883E-43E8-907B-C14A7E69BB59}" destId="{74294976-C0DA-4020-8E5C-E938100F8427}" srcOrd="1" destOrd="0" parTransId="{D2A8260A-E2EE-44E1-B5A9-D0A20D368B46}" sibTransId="{912FAD60-DC89-4C1E-A143-17B3A42146AC}"/>
    <dgm:cxn modelId="{08012889-5215-43E9-94E2-48A69551ED7B}" type="presOf" srcId="{0ADAF47D-0010-4119-99DA-F8BC7F2BB1C6}" destId="{7C375761-4C65-440C-BD8E-03EA814922F4}" srcOrd="0" destOrd="0" presId="urn:microsoft.com/office/officeart/2005/8/layout/vList2"/>
    <dgm:cxn modelId="{A57CB1FC-5A87-42C9-9D05-62F61F9854DE}" type="presOf" srcId="{74294976-C0DA-4020-8E5C-E938100F8427}" destId="{D63908BC-9DD9-4525-B87B-781BEB415CF5}" srcOrd="0" destOrd="0" presId="urn:microsoft.com/office/officeart/2005/8/layout/vList2"/>
    <dgm:cxn modelId="{D6E23EDE-9243-4406-AC00-71AFA9CB66C0}" type="presParOf" srcId="{8066C870-8B0B-44D0-824A-DCFDA0C8A640}" destId="{7C375761-4C65-440C-BD8E-03EA814922F4}" srcOrd="0" destOrd="0" presId="urn:microsoft.com/office/officeart/2005/8/layout/vList2"/>
    <dgm:cxn modelId="{EA1F667E-7D20-4C37-BE2D-F27D42DA19A1}" type="presParOf" srcId="{8066C870-8B0B-44D0-824A-DCFDA0C8A640}" destId="{552FF53E-2091-4AB4-BB90-AE19C4F9383B}" srcOrd="1" destOrd="0" presId="urn:microsoft.com/office/officeart/2005/8/layout/vList2"/>
    <dgm:cxn modelId="{B9E647D5-E1D1-4BF8-9265-55E9CDE1621B}" type="presParOf" srcId="{8066C870-8B0B-44D0-824A-DCFDA0C8A640}" destId="{D63908BC-9DD9-4525-B87B-781BEB415CF5}" srcOrd="2" destOrd="0" presId="urn:microsoft.com/office/officeart/2005/8/layout/vList2"/>
    <dgm:cxn modelId="{39AF5DDA-2291-4E7C-A567-8FD2F1940E8A}" type="presParOf" srcId="{8066C870-8B0B-44D0-824A-DCFDA0C8A640}" destId="{EE262D06-4E80-464D-BCB4-EBF3A2679D7C}" srcOrd="3" destOrd="0" presId="urn:microsoft.com/office/officeart/2005/8/layout/vList2"/>
    <dgm:cxn modelId="{6718B4A9-ABD4-4FCF-8731-F7829A20E538}" type="presParOf" srcId="{8066C870-8B0B-44D0-824A-DCFDA0C8A640}" destId="{B1E0F9BB-037A-4EDB-B9A6-2D48BA12FA6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2BF19-2114-4BB5-A962-DA9982010F48}">
      <dsp:nvSpPr>
        <dsp:cNvPr id="0" name=""/>
        <dsp:cNvSpPr/>
      </dsp:nvSpPr>
      <dsp:spPr>
        <a:xfrm>
          <a:off x="0" y="0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A92195-6FC9-4FA2-9D88-0ED994BB711F}">
      <dsp:nvSpPr>
        <dsp:cNvPr id="0" name=""/>
        <dsp:cNvSpPr/>
      </dsp:nvSpPr>
      <dsp:spPr>
        <a:xfrm>
          <a:off x="0" y="0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contact – positive interactions, trust, cultural openness, empathy</a:t>
          </a:r>
        </a:p>
      </dsp:txBody>
      <dsp:txXfrm>
        <a:off x="0" y="0"/>
        <a:ext cx="5914209" cy="1312164"/>
      </dsp:txXfrm>
    </dsp:sp>
    <dsp:sp modelId="{81E1D2A3-99F0-4F89-B45E-8592B6B86675}">
      <dsp:nvSpPr>
        <dsp:cNvPr id="0" name=""/>
        <dsp:cNvSpPr/>
      </dsp:nvSpPr>
      <dsp:spPr>
        <a:xfrm>
          <a:off x="0" y="1312164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1121052"/>
                <a:satOff val="-1191"/>
                <a:lumOff val="915"/>
                <a:alphaOff val="0"/>
                <a:shade val="74000"/>
                <a:satMod val="130000"/>
                <a:lumMod val="90000"/>
              </a:schemeClr>
              <a:schemeClr val="accent2">
                <a:hueOff val="1121052"/>
                <a:satOff val="-1191"/>
                <a:lumOff val="91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1121052"/>
              <a:satOff val="-1191"/>
              <a:lumOff val="91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2ACF6B-600C-4DAF-99DB-D9439CDA208D}">
      <dsp:nvSpPr>
        <dsp:cNvPr id="0" name=""/>
        <dsp:cNvSpPr/>
      </dsp:nvSpPr>
      <dsp:spPr>
        <a:xfrm>
          <a:off x="0" y="1312164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Providing the words (Lamb et al., 2006)</a:t>
          </a:r>
        </a:p>
      </dsp:txBody>
      <dsp:txXfrm>
        <a:off x="0" y="1312164"/>
        <a:ext cx="5914209" cy="1312164"/>
      </dsp:txXfrm>
    </dsp:sp>
    <dsp:sp modelId="{B504D6C2-FD5C-449F-BC0B-F5C5E5823134}">
      <dsp:nvSpPr>
        <dsp:cNvPr id="0" name=""/>
        <dsp:cNvSpPr/>
      </dsp:nvSpPr>
      <dsp:spPr>
        <a:xfrm>
          <a:off x="0" y="2624328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2242103"/>
                <a:satOff val="-2381"/>
                <a:lumOff val="1830"/>
                <a:alphaOff val="0"/>
                <a:shade val="74000"/>
                <a:satMod val="130000"/>
                <a:lumMod val="90000"/>
              </a:schemeClr>
              <a:schemeClr val="accent2">
                <a:hueOff val="2242103"/>
                <a:satOff val="-2381"/>
                <a:lumOff val="183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2242103"/>
              <a:satOff val="-2381"/>
              <a:lumOff val="183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8B92A4-2F80-4983-905E-B9644E13D3CB}">
      <dsp:nvSpPr>
        <dsp:cNvPr id="0" name=""/>
        <dsp:cNvSpPr/>
      </dsp:nvSpPr>
      <dsp:spPr>
        <a:xfrm>
          <a:off x="0" y="2624328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Role-play &amp; Rehearsal of effective intervention (Abbott &amp; Cameron, 2019)</a:t>
          </a:r>
        </a:p>
      </dsp:txBody>
      <dsp:txXfrm>
        <a:off x="0" y="2624328"/>
        <a:ext cx="5914209" cy="1312164"/>
      </dsp:txXfrm>
    </dsp:sp>
    <dsp:sp modelId="{4CCCE46F-F81B-4960-93F3-0A4B5EBD2770}">
      <dsp:nvSpPr>
        <dsp:cNvPr id="0" name=""/>
        <dsp:cNvSpPr/>
      </dsp:nvSpPr>
      <dsp:spPr>
        <a:xfrm>
          <a:off x="0" y="3936492"/>
          <a:ext cx="5914209" cy="0"/>
        </a:xfrm>
        <a:prstGeom prst="line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accent2">
              <a:hueOff val="3363155"/>
              <a:satOff val="-3572"/>
              <a:lumOff val="2745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1AC699-386F-47FD-913D-1305591F798E}">
      <dsp:nvSpPr>
        <dsp:cNvPr id="0" name=""/>
        <dsp:cNvSpPr/>
      </dsp:nvSpPr>
      <dsp:spPr>
        <a:xfrm>
          <a:off x="0" y="3936492"/>
          <a:ext cx="5914209" cy="1312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Opportunities to practice and reinforce in safe environment</a:t>
          </a:r>
        </a:p>
      </dsp:txBody>
      <dsp:txXfrm>
        <a:off x="0" y="3936492"/>
        <a:ext cx="5914209" cy="1312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375761-4C65-440C-BD8E-03EA814922F4}">
      <dsp:nvSpPr>
        <dsp:cNvPr id="0" name=""/>
        <dsp:cNvSpPr/>
      </dsp:nvSpPr>
      <dsp:spPr>
        <a:xfrm>
          <a:off x="0" y="4968"/>
          <a:ext cx="5914209" cy="168480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Empathy &amp; perspective takin</a:t>
          </a:r>
          <a:r>
            <a:rPr lang="en-GB" sz="3200" kern="1200"/>
            <a:t>g</a:t>
          </a:r>
          <a:endParaRPr lang="en-US" sz="3200" kern="1200"/>
        </a:p>
      </dsp:txBody>
      <dsp:txXfrm>
        <a:off x="82245" y="87213"/>
        <a:ext cx="5749719" cy="1520310"/>
      </dsp:txXfrm>
    </dsp:sp>
    <dsp:sp modelId="{D63908BC-9DD9-4525-B87B-781BEB415CF5}">
      <dsp:nvSpPr>
        <dsp:cNvPr id="0" name=""/>
        <dsp:cNvSpPr/>
      </dsp:nvSpPr>
      <dsp:spPr>
        <a:xfrm>
          <a:off x="0" y="1781928"/>
          <a:ext cx="5914209" cy="168480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1681577"/>
                <a:satOff val="-1786"/>
                <a:lumOff val="1372"/>
                <a:alphaOff val="0"/>
                <a:shade val="74000"/>
                <a:satMod val="130000"/>
                <a:lumMod val="90000"/>
              </a:schemeClr>
              <a:schemeClr val="accent2">
                <a:hueOff val="1681577"/>
                <a:satOff val="-1786"/>
                <a:lumOff val="1372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Kindness</a:t>
          </a:r>
          <a:endParaRPr lang="en-US" sz="3200" kern="1200"/>
        </a:p>
      </dsp:txBody>
      <dsp:txXfrm>
        <a:off x="82245" y="1864173"/>
        <a:ext cx="5749719" cy="1520310"/>
      </dsp:txXfrm>
    </dsp:sp>
    <dsp:sp modelId="{B1E0F9BB-037A-4EDB-B9A6-2D48BA12FA61}">
      <dsp:nvSpPr>
        <dsp:cNvPr id="0" name=""/>
        <dsp:cNvSpPr/>
      </dsp:nvSpPr>
      <dsp:spPr>
        <a:xfrm>
          <a:off x="0" y="3558888"/>
          <a:ext cx="5914209" cy="168480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2">
                <a:hueOff val="3363155"/>
                <a:satOff val="-3572"/>
                <a:lumOff val="2745"/>
                <a:alphaOff val="0"/>
                <a:shade val="74000"/>
                <a:satMod val="130000"/>
                <a:lumMod val="90000"/>
              </a:schemeClr>
              <a:schemeClr val="accent2">
                <a:hueOff val="3363155"/>
                <a:satOff val="-3572"/>
                <a:lumOff val="2745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General social self-efficacy: associated with defending behaviour</a:t>
          </a:r>
          <a:endParaRPr lang="en-US" sz="3200" kern="1200"/>
        </a:p>
      </dsp:txBody>
      <dsp:txXfrm>
        <a:off x="82245" y="3641133"/>
        <a:ext cx="5749719" cy="1520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889B4-1C05-470A-9D2E-57327C50BBE2}" type="datetimeFigureOut">
              <a:rPr lang="en-GB" smtClean="0"/>
              <a:t>16/11/2021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677FB-998B-43B1-A3F7-CBD3EF413C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30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iles.eric.ed.gov/fulltext/ED541260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kar.kent.ac.uk/78213/3/Role-play%20programme%20accepted%20manuscript.pdf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ndfonline.com/doi/pdf/10.1080/02671522.2020.1723679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 want to briefly talk about today is the need to go beyond attitudes and stereotypes. Most of the research I talk about is on reducing prejudice, promoting more positive attitudes to difference.</a:t>
            </a:r>
          </a:p>
          <a:p>
            <a:endParaRPr lang="en-US" dirty="0"/>
          </a:p>
          <a:p>
            <a:r>
              <a:rPr lang="en-US" dirty="0"/>
              <a:t>Movement in psychology now to support young people to resist stereotypes, take action for equality and justice – step up when they hear someone say something racist, join movements that support equality and diversity</a:t>
            </a:r>
          </a:p>
          <a:p>
            <a:endParaRPr lang="en-US" dirty="0"/>
          </a:p>
          <a:p>
            <a:r>
              <a:rPr lang="en-US" dirty="0"/>
              <a:t>How can we encourage young people to take that extra step – not just have more positive attitudes but also ACT on them.</a:t>
            </a:r>
          </a:p>
          <a:p>
            <a:endParaRPr lang="en-US" dirty="0"/>
          </a:p>
          <a:p>
            <a:r>
              <a:rPr lang="en-US" dirty="0"/>
              <a:t>Social justice: 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Social justice refers to promoting fairness, equality, equity, and rights across multiple aspects of society, including economic, educational, and workforce opportunities.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677FB-998B-43B1-A3F7-CBD3EF413C6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915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 – not just create positive attitudes to difference, but as</a:t>
            </a:r>
          </a:p>
          <a:p>
            <a:endParaRPr lang="en-US" dirty="0"/>
          </a:p>
          <a:p>
            <a:r>
              <a:rPr lang="en-GB" dirty="0">
                <a:hlinkClick r:id="rId3"/>
              </a:rPr>
              <a:t>ED541260.pdf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Role-play </a:t>
            </a:r>
            <a:r>
              <a:rPr lang="en-US" dirty="0" err="1">
                <a:hlinkClick r:id="rId4"/>
              </a:rPr>
              <a:t>Role-play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programme</a:t>
            </a:r>
            <a:r>
              <a:rPr lang="en-US" dirty="0">
                <a:hlinkClick r:id="rId4"/>
              </a:rPr>
              <a:t> accepted manuscript.pdf (kent.ac.uk)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677FB-998B-43B1-A3F7-CBD3EF413C6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93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</a:t>
            </a:r>
            <a:r>
              <a:rPr lang="en-US" dirty="0" err="1"/>
              <a:t>selfefficacy</a:t>
            </a:r>
            <a:r>
              <a:rPr lang="en-US" dirty="0"/>
              <a:t> – a more general self-perception of being competent in social situations – has been positively linked to defender </a:t>
            </a:r>
            <a:r>
              <a:rPr lang="en-US" dirty="0" err="1"/>
              <a:t>behaviour</a:t>
            </a:r>
            <a:r>
              <a:rPr lang="en-US" dirty="0"/>
              <a:t> (Cappadocia et al. 2012; Gini et al. 2008) and negatively linked to outsider </a:t>
            </a:r>
            <a:r>
              <a:rPr lang="en-US" dirty="0" err="1"/>
              <a:t>behaviour</a:t>
            </a:r>
            <a:r>
              <a:rPr lang="en-US" dirty="0"/>
              <a:t> (Gini et al. 2008)</a:t>
            </a:r>
          </a:p>
          <a:p>
            <a:endParaRPr lang="en-US" dirty="0"/>
          </a:p>
          <a:p>
            <a:r>
              <a:rPr lang="en-GB" dirty="0">
                <a:hlinkClick r:id="rId3"/>
              </a:rPr>
              <a:t>Bystander behaviour in peer victimisation: moral disengagement, defender self-efficacy and student-t (tandfonline.com)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677FB-998B-43B1-A3F7-CBD3EF413C6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65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2E41-9227-4A15-A957-1C79D8AF42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b="1" dirty="0">
                <a:effectLst/>
                <a:latin typeface="+mn-lt"/>
                <a:ea typeface="Calibri" panose="020F0502020204030204" pitchFamily="34" charset="0"/>
              </a:rPr>
              <a:t>5 ways to help young people resist stereotypes and challenge prejudice</a:t>
            </a:r>
            <a:br>
              <a:rPr lang="en-GB" sz="3200" b="1" dirty="0">
                <a:effectLst/>
                <a:latin typeface="+mn-lt"/>
                <a:ea typeface="Calibri" panose="020F0502020204030204" pitchFamily="34" charset="0"/>
              </a:rPr>
            </a:br>
            <a:endParaRPr lang="en-GB" sz="32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4D41F-DD4E-4C90-B895-BBBA21C409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Lindsey Cameron</a:t>
            </a:r>
          </a:p>
          <a:p>
            <a:r>
              <a:rPr lang="en-US" dirty="0"/>
              <a:t>Researcher in Residence, The Linking Network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861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B49C-1DE6-46F0-BF00-31B036F12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Beyond attitudes and stereotypes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C367C-5980-465E-ADC0-05A3FDA9B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How do we help young people to take the extra steps to rectify inequalities, protest unfair norms, and resist stereotypic expectations about others?</a:t>
            </a:r>
          </a:p>
          <a:p>
            <a:endParaRPr lang="en-US" dirty="0"/>
          </a:p>
          <a:p>
            <a:r>
              <a:rPr lang="en-US" dirty="0"/>
              <a:t>Actively resisting stereotypes</a:t>
            </a:r>
          </a:p>
          <a:p>
            <a:endParaRPr lang="en-GB" dirty="0"/>
          </a:p>
          <a:p>
            <a:r>
              <a:rPr lang="en-US" dirty="0"/>
              <a:t>Taking action for equality and justice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Advocates for social justice</a:t>
            </a:r>
          </a:p>
          <a:p>
            <a:endParaRPr lang="en-US" dirty="0"/>
          </a:p>
          <a:p>
            <a:r>
              <a:rPr lang="en-US" dirty="0"/>
              <a:t>How do we think about this in psychology?</a:t>
            </a: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83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8D86-6AC2-4774-B1CA-FD3FE16C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 sz="4100" dirty="0">
                <a:solidFill>
                  <a:srgbClr val="262626"/>
                </a:solidFill>
              </a:rPr>
              <a:t>1. Build self-confidence in ally </a:t>
            </a:r>
            <a:r>
              <a:rPr lang="en-US" sz="4100" dirty="0" err="1">
                <a:solidFill>
                  <a:srgbClr val="262626"/>
                </a:solidFill>
              </a:rPr>
              <a:t>behaviours</a:t>
            </a:r>
            <a:endParaRPr lang="en-GB" sz="4100" dirty="0">
              <a:solidFill>
                <a:srgbClr val="262626"/>
              </a:solidFill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7A70AB-6736-46A1-82F5-7F63B1176E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4694769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4873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52BE4420-3B5F-4549-8B4A-77855B821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A75876F6-95D4-48CB-8E3E-4401A96E25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138" y="496088"/>
            <a:ext cx="3823215" cy="588329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D1B84719-90BB-4D0C-92D8-61DC5512B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3552006" cy="5638800"/>
          </a:xfrm>
          <a:prstGeom prst="rect">
            <a:avLst/>
          </a:prstGeom>
          <a:noFill/>
          <a:ln w="15875" cap="flat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000E58-0D47-4EDE-A46B-F1942B0D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99" y="1055077"/>
            <a:ext cx="2532909" cy="479457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2. Caring about others</a:t>
            </a:r>
            <a:endParaRPr lang="en-GB" dirty="0">
              <a:solidFill>
                <a:srgbClr val="262626"/>
              </a:solidFill>
            </a:endParaRPr>
          </a:p>
        </p:txBody>
      </p:sp>
      <p:sp useBgFill="1">
        <p:nvSpPr>
          <p:cNvPr id="20" name="Rectangle 14">
            <a:extLst>
              <a:ext uri="{FF2B5EF4-FFF2-40B4-BE49-F238E27FC236}">
                <a16:creationId xmlns:a16="http://schemas.microsoft.com/office/drawing/2014/main" id="{7B407EC4-5D16-4845-9840-4E28622B6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2053" y="-2"/>
            <a:ext cx="7539947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F8D1DC6A-4EFA-4357-A1C7-D890E93433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415471"/>
              </p:ext>
            </p:extLst>
          </p:nvPr>
        </p:nvGraphicFramePr>
        <p:xfrm>
          <a:off x="5470072" y="804670"/>
          <a:ext cx="5914209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390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4495-C67D-40BB-A1D1-0536E85E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Feeling valued, respected, secure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D30AB-7429-40EA-BEB9-3C0118FF6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Identity seen, valued, respected, listened to.</a:t>
            </a:r>
          </a:p>
          <a:p>
            <a:r>
              <a:rPr lang="en-US" dirty="0"/>
              <a:t>Good Teacher-Student relationship: teachers provide cues for self-evaluation &amp; how see self</a:t>
            </a:r>
          </a:p>
          <a:p>
            <a:r>
              <a:rPr lang="en-US" dirty="0"/>
              <a:t>This lead to openness to others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899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64FD-70B6-41B6-81F8-6F574610A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Strong norms for co-operation &amp; togetherness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5BF57-7A3E-4791-A71B-16CBE68AA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Respond to school, teacher &amp; peer norms</a:t>
            </a:r>
          </a:p>
          <a:p>
            <a:r>
              <a:rPr lang="en-US" dirty="0"/>
              <a:t>Co-operation, diversity climate</a:t>
            </a:r>
          </a:p>
          <a:p>
            <a:r>
              <a:rPr lang="en-US" dirty="0"/>
              <a:t>How are these established?</a:t>
            </a:r>
          </a:p>
          <a:p>
            <a:pPr lvl="1"/>
            <a:r>
              <a:rPr lang="en-US" dirty="0"/>
              <a:t>Celebrate diversity</a:t>
            </a:r>
          </a:p>
          <a:p>
            <a:pPr lvl="1"/>
            <a:r>
              <a:rPr lang="en-US" dirty="0"/>
              <a:t>Deal with discrimination</a:t>
            </a:r>
          </a:p>
          <a:p>
            <a:pPr lvl="1"/>
            <a:r>
              <a:rPr lang="en-US" dirty="0"/>
              <a:t>Micro-affirmations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388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2C4B0-FEB7-489E-8EB5-FCBC93C0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143230"/>
          </a:xfrm>
        </p:spPr>
        <p:txBody>
          <a:bodyPr/>
          <a:lstStyle/>
          <a:p>
            <a:r>
              <a:rPr lang="en-US" dirty="0"/>
              <a:t>5. Avoid blame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3C559-40D6-4D47-AF07-16A0A97A8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372496"/>
            <a:ext cx="9601196" cy="3793525"/>
          </a:xfrm>
        </p:spPr>
        <p:txBody>
          <a:bodyPr>
            <a:normAutofit fontScale="62500" lnSpcReduction="20000"/>
          </a:bodyPr>
          <a:lstStyle/>
          <a:p>
            <a:r>
              <a:rPr lang="en-US" sz="2600" b="1" dirty="0"/>
              <a:t>Important to avoid blaming young people </a:t>
            </a:r>
            <a:r>
              <a:rPr lang="en-US" sz="2600" dirty="0"/>
              <a:t>for repeating </a:t>
            </a:r>
            <a:r>
              <a:rPr lang="en-US" sz="2600" dirty="0" err="1"/>
              <a:t>rumours</a:t>
            </a:r>
            <a:r>
              <a:rPr lang="en-US" sz="2600" dirty="0"/>
              <a:t>, conspiracy theories about minority groups, migration, prejudice </a:t>
            </a:r>
          </a:p>
          <a:p>
            <a:r>
              <a:rPr lang="en-US" sz="2600" dirty="0"/>
              <a:t>Lead to feeling disregarded, escalate social exclusion</a:t>
            </a:r>
          </a:p>
          <a:p>
            <a:r>
              <a:rPr lang="en-US" sz="2600" dirty="0"/>
              <a:t>How can teachers address this?</a:t>
            </a:r>
          </a:p>
          <a:p>
            <a:pPr lvl="1"/>
            <a:r>
              <a:rPr lang="en-US" sz="2600" dirty="0"/>
              <a:t>Critical thinking &amp; media literacy – problems with debunking via fact-checking</a:t>
            </a:r>
          </a:p>
          <a:p>
            <a:pPr marL="457200" lvl="1" indent="0">
              <a:buNone/>
            </a:pPr>
            <a:endParaRPr lang="en-US" sz="2600" dirty="0"/>
          </a:p>
          <a:p>
            <a:r>
              <a:rPr lang="en-US" sz="2600" b="1" dirty="0"/>
              <a:t>Another approach: </a:t>
            </a:r>
            <a:r>
              <a:rPr lang="en-US" sz="2600" dirty="0"/>
              <a:t>Why do people </a:t>
            </a:r>
            <a:r>
              <a:rPr lang="en-US" sz="2600" i="1" dirty="0"/>
              <a:t>believe</a:t>
            </a:r>
            <a:r>
              <a:rPr lang="en-US" sz="2600" dirty="0"/>
              <a:t> </a:t>
            </a:r>
            <a:r>
              <a:rPr lang="en-US" sz="2600" dirty="0" err="1"/>
              <a:t>rumours</a:t>
            </a:r>
            <a:r>
              <a:rPr lang="en-US" sz="2600" dirty="0"/>
              <a:t> or conspiracy theories about minority groups, migration </a:t>
            </a:r>
            <a:r>
              <a:rPr lang="en-US" sz="2600" dirty="0" err="1"/>
              <a:t>etc</a:t>
            </a:r>
            <a:r>
              <a:rPr lang="en-US" sz="2600" dirty="0"/>
              <a:t>?</a:t>
            </a:r>
          </a:p>
          <a:p>
            <a:pPr lvl="1"/>
            <a:r>
              <a:rPr lang="en-US" sz="2200" dirty="0"/>
              <a:t>‘Conspiracy theories seduce people through appealing to deeper </a:t>
            </a:r>
            <a:r>
              <a:rPr lang="en-US" sz="2200" b="1" dirty="0"/>
              <a:t>feelings of anxiety, resentment, disillusionment, uncertainty, and alienation’ </a:t>
            </a:r>
          </a:p>
          <a:p>
            <a:r>
              <a:rPr lang="en-US" sz="2600" dirty="0"/>
              <a:t>Debate around ‘sensitive’ topics of conspiracy theories, empathetic listening, relationship building for further discussion</a:t>
            </a:r>
          </a:p>
          <a:p>
            <a:r>
              <a:rPr lang="en-US" sz="2600" b="1" dirty="0"/>
              <a:t>Addressing Attitudes via contact &amp; education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81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1FF65-F5A8-49B8-BF8B-058F9992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 to you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716B8-4679-416C-B805-C7BA20FF4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your experiences?</a:t>
            </a:r>
          </a:p>
          <a:p>
            <a:r>
              <a:rPr lang="en-US" dirty="0"/>
              <a:t>Any 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0042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558</Words>
  <Application>Microsoft Macintosh PowerPoint</Application>
  <PresentationFormat>Widescreen</PresentationFormat>
  <Paragraphs>65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Garamond</vt:lpstr>
      <vt:lpstr>Open Sans</vt:lpstr>
      <vt:lpstr>Organic</vt:lpstr>
      <vt:lpstr>5 ways to help young people resist stereotypes and challenge prejudice </vt:lpstr>
      <vt:lpstr>Beyond attitudes and stereotypes </vt:lpstr>
      <vt:lpstr>1. Build self-confidence in ally behaviours</vt:lpstr>
      <vt:lpstr>2. Caring about others</vt:lpstr>
      <vt:lpstr>3. Feeling valued, respected, secure</vt:lpstr>
      <vt:lpstr>4. Strong norms for co-operation &amp; togetherness</vt:lpstr>
      <vt:lpstr>5. Avoid blame</vt:lpstr>
      <vt:lpstr>Over to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ways to help young people resist stereotypes and challenge prejudice </dc:title>
  <dc:creator>Lindsey Cameron</dc:creator>
  <cp:lastModifiedBy>John Kerr</cp:lastModifiedBy>
  <cp:revision>2</cp:revision>
  <dcterms:created xsi:type="dcterms:W3CDTF">2021-11-10T16:28:54Z</dcterms:created>
  <dcterms:modified xsi:type="dcterms:W3CDTF">2021-11-16T10:25:20Z</dcterms:modified>
</cp:coreProperties>
</file>