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6"/>
  </p:notesMasterIdLst>
  <p:sldIdLst>
    <p:sldId id="1521" r:id="rId3"/>
    <p:sldId id="1477" r:id="rId4"/>
    <p:sldId id="1516" r:id="rId5"/>
    <p:sldId id="351" r:id="rId6"/>
    <p:sldId id="353" r:id="rId7"/>
    <p:sldId id="264" r:id="rId8"/>
    <p:sldId id="355" r:id="rId9"/>
    <p:sldId id="352" r:id="rId10"/>
    <p:sldId id="1485" r:id="rId11"/>
    <p:sldId id="354" r:id="rId12"/>
    <p:sldId id="1502" r:id="rId13"/>
    <p:sldId id="1503" r:id="rId14"/>
    <p:sldId id="1517" r:id="rId15"/>
    <p:sldId id="1478" r:id="rId16"/>
    <p:sldId id="268" r:id="rId17"/>
    <p:sldId id="1490" r:id="rId18"/>
    <p:sldId id="1491" r:id="rId19"/>
    <p:sldId id="1499" r:id="rId20"/>
    <p:sldId id="1500" r:id="rId21"/>
    <p:sldId id="1522" r:id="rId22"/>
    <p:sldId id="1520" r:id="rId23"/>
    <p:sldId id="356" r:id="rId24"/>
    <p:sldId id="1504" r:id="rId25"/>
    <p:sldId id="271" r:id="rId26"/>
    <p:sldId id="274" r:id="rId27"/>
    <p:sldId id="276" r:id="rId28"/>
    <p:sldId id="1489" r:id="rId29"/>
    <p:sldId id="1482" r:id="rId30"/>
    <p:sldId id="1483" r:id="rId31"/>
    <p:sldId id="1484" r:id="rId32"/>
    <p:sldId id="1487" r:id="rId33"/>
    <p:sldId id="1515" r:id="rId34"/>
    <p:sldId id="31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 Henry" initials="MH" lastIdx="1" clrIdx="0">
    <p:extLst>
      <p:ext uri="{19B8F6BF-5375-455C-9EA6-DF929625EA0E}">
        <p15:presenceInfo xmlns:p15="http://schemas.microsoft.com/office/powerpoint/2012/main" userId="Meg Henry" providerId="None"/>
      </p:ext>
    </p:extLst>
  </p:cmAuthor>
  <p:cmAuthor id="2" name="BritishFuture" initials="HR"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B233"/>
    <a:srgbClr val="EA5153"/>
    <a:srgbClr val="00699D"/>
    <a:srgbClr val="964C84"/>
    <a:srgbClr val="00B6ED"/>
    <a:srgbClr val="45AC3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6" autoAdjust="0"/>
    <p:restoredTop sz="77487" autoAdjust="0"/>
  </p:normalViewPr>
  <p:slideViewPr>
    <p:cSldViewPr snapToGrid="0">
      <p:cViewPr varScale="1">
        <p:scale>
          <a:sx n="49" d="100"/>
          <a:sy n="49" d="100"/>
        </p:scale>
        <p:origin x="988" y="40"/>
      </p:cViewPr>
      <p:guideLst>
        <p:guide orient="horz" pos="2160"/>
        <p:guide pos="2880"/>
      </p:guideLst>
    </p:cSldViewPr>
  </p:slideViewPr>
  <p:notesTextViewPr>
    <p:cViewPr>
      <p:scale>
        <a:sx n="1" d="1"/>
        <a:sy n="1" d="1"/>
      </p:scale>
      <p:origin x="0" y="0"/>
    </p:cViewPr>
  </p:notesTextViewPr>
  <p:sorterViewPr>
    <p:cViewPr>
      <p:scale>
        <a:sx n="100" d="100"/>
        <a:sy n="100" d="100"/>
      </p:scale>
      <p:origin x="0" y="-272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472F67-7D14-4C76-BEA2-558D626BEC0E}" type="datetimeFigureOut">
              <a:rPr lang="en-GB" smtClean="0"/>
              <a:pPr/>
              <a:t>24/05/2024</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EFB52E-9B16-448C-8C50-9D8835E078A9}" type="slidenum">
              <a:rPr lang="en-GB" smtClean="0"/>
              <a:pPr/>
              <a:t>‹#›</a:t>
            </a:fld>
            <a:endParaRPr lang="en-GB" dirty="0"/>
          </a:p>
        </p:txBody>
      </p:sp>
    </p:spTree>
    <p:extLst>
      <p:ext uri="{BB962C8B-B14F-4D97-AF65-F5344CB8AC3E}">
        <p14:creationId xmlns:p14="http://schemas.microsoft.com/office/powerpoint/2010/main" val="1927775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bc.co.uk/newsround/43793769"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bbc.co.uk/newsround/43793769"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youtu.be/GJLLXCkfUNQ"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EFB52E-9B16-448C-8C50-9D8835E078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6531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keep a look out for notes down 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A4425C-83C7-409A-B690-2D2A8A7650E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5002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Source :Windrush Generations Bradford designed this to commemorate 75 years of Windrush in 2023.</a:t>
            </a:r>
          </a:p>
        </p:txBody>
      </p:sp>
      <p:sp>
        <p:nvSpPr>
          <p:cNvPr id="4" name="Slide Number Placeholder 3"/>
          <p:cNvSpPr>
            <a:spLocks noGrp="1"/>
          </p:cNvSpPr>
          <p:nvPr>
            <p:ph type="sldNum" sz="quarter" idx="5"/>
          </p:nvPr>
        </p:nvSpPr>
        <p:spPr/>
        <p:txBody>
          <a:bodyPr/>
          <a:lstStyle/>
          <a:p>
            <a:fld id="{C0EFB52E-9B16-448C-8C50-9D8835E078A9}" type="slidenum">
              <a:rPr lang="en-GB" smtClean="0"/>
              <a:pPr/>
              <a:t>3</a:t>
            </a:fld>
            <a:endParaRPr lang="en-GB" dirty="0"/>
          </a:p>
        </p:txBody>
      </p:sp>
    </p:spTree>
    <p:extLst>
      <p:ext uri="{BB962C8B-B14F-4D97-AF65-F5344CB8AC3E}">
        <p14:creationId xmlns:p14="http://schemas.microsoft.com/office/powerpoint/2010/main" val="4293346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Ask children to imagine they are leaving their home to go on a journey to a place far away from here</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But you know very little about where you are going. There is no google to find out more. You might hear snippets from adults talking but that’s it.</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You don’t know when you might be coming back to the only place you’ve ever known</a:t>
            </a:r>
          </a:p>
          <a:p>
            <a:endParaRPr lang="en-GB" dirty="0"/>
          </a:p>
        </p:txBody>
      </p:sp>
      <p:sp>
        <p:nvSpPr>
          <p:cNvPr id="4" name="Slide Number Placeholder 3"/>
          <p:cNvSpPr>
            <a:spLocks noGrp="1"/>
          </p:cNvSpPr>
          <p:nvPr>
            <p:ph type="sldNum" sz="quarter" idx="5"/>
          </p:nvPr>
        </p:nvSpPr>
        <p:spPr/>
        <p:txBody>
          <a:bodyPr/>
          <a:lstStyle/>
          <a:p>
            <a:fld id="{C0EFB52E-9B16-448C-8C50-9D8835E078A9}" type="slidenum">
              <a:rPr lang="en-GB" smtClean="0"/>
              <a:pPr/>
              <a:t>4</a:t>
            </a:fld>
            <a:endParaRPr lang="en-GB" dirty="0"/>
          </a:p>
        </p:txBody>
      </p:sp>
    </p:spTree>
    <p:extLst>
      <p:ext uri="{BB962C8B-B14F-4D97-AF65-F5344CB8AC3E}">
        <p14:creationId xmlns:p14="http://schemas.microsoft.com/office/powerpoint/2010/main" val="2450095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Ask some children to share their ideas. Discuss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mixed feelings</a:t>
            </a:r>
            <a:r>
              <a:rPr lang="en-GB" sz="1800" dirty="0">
                <a:effectLst/>
                <a:latin typeface="Calibri" panose="020F0502020204030204" pitchFamily="34" charset="0"/>
                <a:ea typeface="Calibri" panose="020F0502020204030204" pitchFamily="34" charset="0"/>
                <a:cs typeface="Times New Roman" panose="02020603050405020304" pitchFamily="18" charset="0"/>
              </a:rPr>
              <a:t> – excitement, dread, sadness, wonder</a:t>
            </a:r>
          </a:p>
          <a:p>
            <a:pPr>
              <a:lnSpc>
                <a:spcPct val="107000"/>
              </a:lnSpc>
              <a:spcAft>
                <a:spcPts val="800"/>
              </a:spcAft>
            </a:pPr>
            <a:r>
              <a:rPr lang="en-GB" sz="1800" b="1" i="1" dirty="0">
                <a:effectLst/>
                <a:latin typeface="Calibri" panose="020F0502020204030204" pitchFamily="34" charset="0"/>
                <a:ea typeface="Calibri" panose="020F0502020204030204" pitchFamily="34" charset="0"/>
                <a:cs typeface="Times New Roman" panose="02020603050405020304" pitchFamily="18" charset="0"/>
              </a:rPr>
              <a:t>Discuss:</a:t>
            </a:r>
            <a:r>
              <a:rPr lang="en-GB" sz="1800" dirty="0">
                <a:effectLst/>
                <a:latin typeface="Calibri" panose="020F0502020204030204" pitchFamily="34" charset="0"/>
                <a:ea typeface="Calibri" panose="020F0502020204030204" pitchFamily="34" charset="0"/>
                <a:cs typeface="Times New Roman" panose="02020603050405020304" pitchFamily="18" charset="0"/>
              </a:rPr>
              <a:t> Such journeys have been made by people all over the world – journeys of hope, escape, new beginnings and much more. People continue to make such journeys today, leaving everything behind to start a new life. Maybe you know someone who has done this? </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Explain</a:t>
            </a:r>
            <a:r>
              <a:rPr lang="en-GB" sz="1800" dirty="0">
                <a:effectLst/>
                <a:latin typeface="Calibri" panose="020F0502020204030204" pitchFamily="34" charset="0"/>
                <a:ea typeface="Calibri" panose="020F0502020204030204" pitchFamily="34" charset="0"/>
                <a:cs typeface="Times New Roman" panose="02020603050405020304" pitchFamily="18" charset="0"/>
              </a:rPr>
              <a:t>: We are going to hear about some people’s journeys through this assembly. </a:t>
            </a:r>
          </a:p>
          <a:p>
            <a:endParaRPr lang="en-GB" dirty="0"/>
          </a:p>
        </p:txBody>
      </p:sp>
      <p:sp>
        <p:nvSpPr>
          <p:cNvPr id="4" name="Slide Number Placeholder 3"/>
          <p:cNvSpPr>
            <a:spLocks noGrp="1"/>
          </p:cNvSpPr>
          <p:nvPr>
            <p:ph type="sldNum" sz="quarter" idx="5"/>
          </p:nvPr>
        </p:nvSpPr>
        <p:spPr/>
        <p:txBody>
          <a:bodyPr/>
          <a:lstStyle/>
          <a:p>
            <a:fld id="{C0EFB52E-9B16-448C-8C50-9D8835E078A9}" type="slidenum">
              <a:rPr lang="en-GB" smtClean="0"/>
              <a:pPr/>
              <a:t>5</a:t>
            </a:fld>
            <a:endParaRPr lang="en-GB" dirty="0"/>
          </a:p>
        </p:txBody>
      </p:sp>
    </p:spTree>
    <p:extLst>
      <p:ext uri="{BB962C8B-B14F-4D97-AF65-F5344CB8AC3E}">
        <p14:creationId xmlns:p14="http://schemas.microsoft.com/office/powerpoint/2010/main" val="2063076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ship is called the Empire Windrush. It became famous for bringing 100’s of passengers on a journey sailing from the Caribbean and landing at the London docks in Britain on 22</a:t>
            </a:r>
            <a:r>
              <a:rPr lang="en-GB" baseline="30000" dirty="0"/>
              <a:t>nd</a:t>
            </a:r>
            <a:r>
              <a:rPr lang="en-GB" dirty="0"/>
              <a:t> June 1948 which is 75 years ago in 2023.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ship’s name Windrush was given to the Windrush Generation – the people who travelled by boat and by plane from the Caribbean to make their home and work in Britain from 1948 to the </a:t>
            </a:r>
            <a:r>
              <a:rPr lang="en-GB" sz="1200" dirty="0">
                <a:effectLst/>
                <a:latin typeface="+mn-lt"/>
                <a:ea typeface="+mn-ea"/>
                <a:cs typeface="+mn-cs"/>
              </a:rPr>
              <a:t>early 1</a:t>
            </a:r>
            <a:r>
              <a:rPr lang="en-GB" sz="1800" dirty="0">
                <a:effectLst/>
                <a:latin typeface="Calibri" panose="020F0502020204030204" pitchFamily="34" charset="0"/>
                <a:ea typeface="Calibri" panose="020F0502020204030204" pitchFamily="34" charset="0"/>
                <a:cs typeface="Times New Roman" panose="02020603050405020304" pitchFamily="18" charset="0"/>
              </a:rPr>
              <a:t>970’s.  </a:t>
            </a:r>
            <a:endParaRPr lang="en-GB" sz="1800" dirty="0">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Image Source: </a:t>
            </a:r>
            <a:r>
              <a:rPr lang="en-GB" b="0" i="1" dirty="0">
                <a:solidFill>
                  <a:srgbClr val="999999"/>
                </a:solidFill>
                <a:effectLst/>
                <a:latin typeface="-apple-system"/>
              </a:rPr>
              <a:t>HMS EMPIRE WINDRUSH (FL 9448) Underway </a:t>
            </a:r>
          </a:p>
          <a:p>
            <a:r>
              <a:rPr lang="en-GB" b="0" i="1" dirty="0">
                <a:solidFill>
                  <a:srgbClr val="999999"/>
                </a:solidFill>
                <a:effectLst/>
                <a:latin typeface="-apple-system"/>
              </a:rPr>
              <a:t>Copyright: © IWM. Original Source: http://www.iwm.org.uk/collections/item/object/205120767</a:t>
            </a:r>
          </a:p>
          <a:p>
            <a:endParaRPr lang="en-GB" b="0" i="0" dirty="0">
              <a:solidFill>
                <a:srgbClr val="999999"/>
              </a:solidFill>
              <a:effectLst/>
              <a:latin typeface="-apple-system"/>
            </a:endParaRPr>
          </a:p>
          <a:p>
            <a:endParaRPr lang="en-GB" b="0" i="0" dirty="0">
              <a:solidFill>
                <a:srgbClr val="999999"/>
              </a:solidFill>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ffectLst/>
                <a:latin typeface="Calibri" panose="020F0502020204030204" pitchFamily="34" charset="0"/>
                <a:ea typeface="Times New Roman" panose="02020603050405020304" pitchFamily="18" charset="0"/>
                <a:cs typeface="Times New Roman" panose="02020603050405020304" pitchFamily="18" charset="0"/>
              </a:rPr>
              <a:t>Watch </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together the 1 min 53 </a:t>
            </a:r>
            <a:r>
              <a:rPr lang="en-GB" sz="1200" b="1" dirty="0">
                <a:effectLst/>
                <a:latin typeface="Calibri" panose="020F0502020204030204" pitchFamily="34" charset="0"/>
                <a:ea typeface="Times New Roman" panose="02020603050405020304" pitchFamily="18" charset="0"/>
                <a:cs typeface="Times New Roman" panose="02020603050405020304" pitchFamily="18" charset="0"/>
              </a:rPr>
              <a:t>BBC</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1200" b="1" dirty="0">
                <a:effectLst/>
                <a:latin typeface="Calibri" panose="020F0502020204030204" pitchFamily="34" charset="0"/>
                <a:ea typeface="Times New Roman" panose="02020603050405020304" pitchFamily="18" charset="0"/>
                <a:cs typeface="Times New Roman" panose="02020603050405020304" pitchFamily="18" charset="0"/>
              </a:rPr>
              <a:t>Newsround clip ‘What is the Windrush?’</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 with Baroness Floella Benjamin narrating at  </a:t>
            </a:r>
            <a:r>
              <a:rPr lang="en-GB" sz="12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https://www.bbc.co.uk/newsround/43793769</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effectLst/>
                <a:latin typeface="Calibri" panose="020F0502020204030204" pitchFamily="34" charset="0"/>
                <a:ea typeface="Times New Roman" panose="02020603050405020304" pitchFamily="18" charset="0"/>
                <a:cs typeface="Times New Roman" panose="02020603050405020304" pitchFamily="18" charset="0"/>
              </a:rPr>
              <a:t>Note: This Newsround clip describes the racism and challenges faced by the Windrush Generation – we advise you to watch it first before showing it to your pupils.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 Ask children to make write down at least one key fact from the video whilst they’re watching and then </a:t>
            </a:r>
            <a:r>
              <a:rPr lang="en-GB" sz="1200" b="1" dirty="0">
                <a:effectLst/>
                <a:latin typeface="Calibri" panose="020F0502020204030204" pitchFamily="34" charset="0"/>
                <a:ea typeface="Times New Roman" panose="02020603050405020304" pitchFamily="18" charset="0"/>
                <a:cs typeface="Times New Roman" panose="02020603050405020304" pitchFamily="18" charset="0"/>
              </a:rPr>
              <a:t>discuss together using the next few slides to support.</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 </a:t>
            </a: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pPr/>
              <a:t>6</a:t>
            </a:fld>
            <a:endParaRPr lang="en-GB" dirty="0"/>
          </a:p>
        </p:txBody>
      </p:sp>
    </p:spTree>
    <p:extLst>
      <p:ext uri="{BB962C8B-B14F-4D97-AF65-F5344CB8AC3E}">
        <p14:creationId xmlns:p14="http://schemas.microsoft.com/office/powerpoint/2010/main" val="2628940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This map you have in your pack shows the journey the Windrush ship made across the sea bring people from the Caribbean to England in 1948. You will be able to see the islands the boat visited and how long the journey took.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Source for map: https://windrush-monument.levellingup.gov.uk/celebrating-the-windrush-generation/ </a:t>
            </a:r>
            <a:endParaRPr lang="en-GB" dirty="0"/>
          </a:p>
          <a:p>
            <a:endParaRPr lang="en-GB" dirty="0"/>
          </a:p>
        </p:txBody>
      </p:sp>
      <p:sp>
        <p:nvSpPr>
          <p:cNvPr id="4" name="Slide Number Placeholder 3"/>
          <p:cNvSpPr>
            <a:spLocks noGrp="1"/>
          </p:cNvSpPr>
          <p:nvPr>
            <p:ph type="sldNum" sz="quarter" idx="5"/>
          </p:nvPr>
        </p:nvSpPr>
        <p:spPr/>
        <p:txBody>
          <a:bodyPr/>
          <a:lstStyle/>
          <a:p>
            <a:fld id="{C0EFB52E-9B16-448C-8C50-9D8835E078A9}" type="slidenum">
              <a:rPr lang="en-GB" smtClean="0"/>
              <a:pPr/>
              <a:t>7</a:t>
            </a:fld>
            <a:endParaRPr lang="en-GB" dirty="0"/>
          </a:p>
        </p:txBody>
      </p:sp>
    </p:spTree>
    <p:extLst>
      <p:ext uri="{BB962C8B-B14F-4D97-AF65-F5344CB8AC3E}">
        <p14:creationId xmlns:p14="http://schemas.microsoft.com/office/powerpoint/2010/main" val="4190244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Let’s travel back to the early 1900s, about 100 years ago. </a:t>
            </a: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At that time Britain had many colonies around the world.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Does anyone know what a ‘colony’ is? ( A country that is controlled politically by another country). At this time, Britain controlled many countries including places in Africa and the Caribbean. Some people from these colonies across the world had come to Britain in small numbers to live and work. </a:t>
            </a:r>
            <a:endParaRPr lang="en-GB" strike="sngStrike" dirty="0"/>
          </a:p>
        </p:txBody>
      </p:sp>
      <p:sp>
        <p:nvSpPr>
          <p:cNvPr id="4" name="Slide Number Placeholder 3"/>
          <p:cNvSpPr>
            <a:spLocks noGrp="1"/>
          </p:cNvSpPr>
          <p:nvPr>
            <p:ph type="sldNum" sz="quarter" idx="5"/>
          </p:nvPr>
        </p:nvSpPr>
        <p:spPr/>
        <p:txBody>
          <a:bodyPr/>
          <a:lstStyle/>
          <a:p>
            <a:fld id="{C0EFB52E-9B16-448C-8C50-9D8835E078A9}" type="slidenum">
              <a:rPr lang="en-GB" smtClean="0"/>
              <a:pPr/>
              <a:t>8</a:t>
            </a:fld>
            <a:endParaRPr lang="en-GB" dirty="0"/>
          </a:p>
        </p:txBody>
      </p:sp>
    </p:spTree>
    <p:extLst>
      <p:ext uri="{BB962C8B-B14F-4D97-AF65-F5344CB8AC3E}">
        <p14:creationId xmlns:p14="http://schemas.microsoft.com/office/powerpoint/2010/main" val="1480896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As time went on, The British Empire was replaced by what is today called The Commonwealth– an organisation that countries can choose to join or leave. The commonwealth began in 1931. Today, it is made up of over 50 countries. </a:t>
            </a:r>
          </a:p>
          <a:p>
            <a:endParaRPr lang="en-GB" dirty="0"/>
          </a:p>
          <a:p>
            <a:endParaRPr lang="en-GB" dirty="0"/>
          </a:p>
          <a:p>
            <a:endParaRPr lang="en-GB" dirty="0"/>
          </a:p>
          <a:p>
            <a:endParaRPr lang="en-GB" dirty="0"/>
          </a:p>
          <a:p>
            <a:r>
              <a:rPr lang="en-GB" dirty="0"/>
              <a:t>chrome-extension://efaidnbmnnnibpcajpcglclefindmkaj/https://production-new-commonwealth-files.s3.eu-west-2.amazonaws.com/migrated/inline/P14879_COM_FLAG_Poster_Oct%202016.pdf</a:t>
            </a:r>
          </a:p>
        </p:txBody>
      </p:sp>
      <p:sp>
        <p:nvSpPr>
          <p:cNvPr id="4" name="Slide Number Placeholder 3"/>
          <p:cNvSpPr>
            <a:spLocks noGrp="1"/>
          </p:cNvSpPr>
          <p:nvPr>
            <p:ph type="sldNum" sz="quarter" idx="5"/>
          </p:nvPr>
        </p:nvSpPr>
        <p:spPr/>
        <p:txBody>
          <a:bodyPr/>
          <a:lstStyle/>
          <a:p>
            <a:fld id="{C0EFB52E-9B16-448C-8C50-9D8835E078A9}" type="slidenum">
              <a:rPr lang="en-GB" smtClean="0"/>
              <a:pPr/>
              <a:t>9</a:t>
            </a:fld>
            <a:endParaRPr lang="en-GB" dirty="0"/>
          </a:p>
        </p:txBody>
      </p:sp>
    </p:spTree>
    <p:extLst>
      <p:ext uri="{BB962C8B-B14F-4D97-AF65-F5344CB8AC3E}">
        <p14:creationId xmlns:p14="http://schemas.microsoft.com/office/powerpoint/2010/main" val="3198133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sz="1200" dirty="0">
                <a:effectLst/>
                <a:latin typeface="Calibri" panose="020F0502020204030204" pitchFamily="34" charset="0"/>
                <a:ea typeface="Calibri" panose="020F0502020204030204" pitchFamily="34" charset="0"/>
                <a:cs typeface="Times New Roman" panose="02020603050405020304" pitchFamily="18" charset="0"/>
              </a:rPr>
              <a:t>During the second world war, many men from the Caribbean served in the British Army  (show picture). </a:t>
            </a:r>
            <a:endParaRPr lang="en-US" b="0" i="0" dirty="0">
              <a:solidFill>
                <a:srgbClr val="141414"/>
              </a:solidFill>
              <a:effectLst/>
              <a:latin typeface="ReithSans"/>
            </a:endParaRPr>
          </a:p>
          <a:p>
            <a:pPr algn="l" fontAlgn="base"/>
            <a:endParaRPr lang="en-US" b="0" i="0" dirty="0">
              <a:solidFill>
                <a:srgbClr val="141414"/>
              </a:solidFill>
              <a:effectLst/>
              <a:latin typeface="ReithSans"/>
            </a:endParaRPr>
          </a:p>
          <a:p>
            <a:pPr algn="l" fontAlgn="base"/>
            <a:r>
              <a:rPr lang="en-US" b="0" i="0" dirty="0">
                <a:solidFill>
                  <a:srgbClr val="141414"/>
                </a:solidFill>
                <a:effectLst/>
                <a:latin typeface="ReithSans"/>
              </a:rPr>
              <a:t>This official photograph shows </a:t>
            </a:r>
            <a:r>
              <a:rPr lang="en-US" b="0" i="0" dirty="0">
                <a:solidFill>
                  <a:srgbClr val="333333"/>
                </a:solidFill>
                <a:effectLst/>
                <a:latin typeface="Interface"/>
              </a:rPr>
              <a:t>A O Weekes of Barbados and Flight Sergeant C A Joseph of Trinidad</a:t>
            </a:r>
            <a:r>
              <a:rPr lang="en-US" b="0" i="0" dirty="0">
                <a:solidFill>
                  <a:srgbClr val="141414"/>
                </a:solidFill>
                <a:effectLst/>
                <a:latin typeface="ReithSans"/>
              </a:rPr>
              <a:t> who were serving in the British Royal Air Force in the second world war.</a:t>
            </a:r>
          </a:p>
          <a:p>
            <a:pPr algn="l" fontAlgn="base"/>
            <a:endParaRPr lang="en-US" b="0" i="0" dirty="0">
              <a:solidFill>
                <a:srgbClr val="141414"/>
              </a:solidFill>
              <a:effectLst/>
              <a:latin typeface="ReithSan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0" i="1" dirty="0">
                <a:solidFill>
                  <a:srgbClr val="141414"/>
                </a:solidFill>
                <a:effectLst/>
                <a:latin typeface="ReithSans"/>
              </a:rPr>
              <a:t>Source of image https://www.iwm.org.uk/collections/item/object/</a:t>
            </a:r>
            <a:r>
              <a:rPr lang="en-US" b="0" i="0" dirty="0">
                <a:solidFill>
                  <a:srgbClr val="141414"/>
                </a:solidFill>
                <a:effectLst/>
                <a:latin typeface="ReithSans"/>
              </a:rPr>
              <a:t>205195046     </a:t>
            </a:r>
            <a:r>
              <a:rPr lang="en-GB" b="0" i="0" dirty="0">
                <a:solidFill>
                  <a:srgbClr val="333333"/>
                </a:solidFill>
                <a:effectLst/>
                <a:latin typeface="Interface"/>
              </a:rPr>
              <a:t>© IWM CH 11478</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b="0" i="0" dirty="0">
              <a:solidFill>
                <a:srgbClr val="333333"/>
              </a:solidFill>
              <a:effectLst/>
              <a:latin typeface="Interface"/>
            </a:endParaRPr>
          </a:p>
          <a:p>
            <a:pPr algn="l" fontAlgn="base"/>
            <a:endParaRPr lang="en-US" b="0" i="1" dirty="0">
              <a:solidFill>
                <a:srgbClr val="141414"/>
              </a:solidFill>
              <a:effectLst/>
              <a:latin typeface="Reith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C0EFB52E-9B16-448C-8C50-9D8835E078A9}" type="slidenum">
              <a:rPr lang="en-GB" smtClean="0"/>
              <a:pPr/>
              <a:t>10</a:t>
            </a:fld>
            <a:endParaRPr lang="en-GB" dirty="0"/>
          </a:p>
        </p:txBody>
      </p:sp>
    </p:spTree>
    <p:extLst>
      <p:ext uri="{BB962C8B-B14F-4D97-AF65-F5344CB8AC3E}">
        <p14:creationId xmlns:p14="http://schemas.microsoft.com/office/powerpoint/2010/main" val="2513694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333333"/>
                </a:solidFill>
                <a:effectLst/>
                <a:latin typeface="Interface"/>
              </a:rPr>
              <a:t>The 2 nurses on this picture were called Constance and Monica; they came from the Caribbean to serve as nurses in a London hospital in the Second World War. </a:t>
            </a:r>
          </a:p>
          <a:p>
            <a:endParaRPr lang="en-GB" b="0" i="0" dirty="0">
              <a:solidFill>
                <a:srgbClr val="333333"/>
              </a:solidFill>
              <a:effectLst/>
              <a:latin typeface="Interface"/>
            </a:endParaRPr>
          </a:p>
          <a:p>
            <a:r>
              <a:rPr lang="en-GB" b="0" i="1" dirty="0">
                <a:solidFill>
                  <a:srgbClr val="333333"/>
                </a:solidFill>
                <a:effectLst/>
                <a:latin typeface="Interface"/>
              </a:rPr>
              <a:t>Source of Image © IWM PL 9609F https://www.iwm.org.uk/collections/item/object/205087118</a:t>
            </a:r>
          </a:p>
          <a:p>
            <a:r>
              <a:rPr lang="en-US" b="0" i="1" dirty="0">
                <a:solidFill>
                  <a:srgbClr val="333333"/>
                </a:solidFill>
                <a:effectLst/>
                <a:latin typeface="Interface"/>
              </a:rPr>
              <a:t>West Indian women serving in Britain: Student Nurses Constance Nelson and Monica Munroe of Grenada, pictured together at a Fulham Hospital, 14 March 1945.</a:t>
            </a:r>
            <a:endParaRPr lang="en-GB" i="1" dirty="0"/>
          </a:p>
        </p:txBody>
      </p:sp>
      <p:sp>
        <p:nvSpPr>
          <p:cNvPr id="4" name="Slide Number Placeholder 3"/>
          <p:cNvSpPr>
            <a:spLocks noGrp="1"/>
          </p:cNvSpPr>
          <p:nvPr>
            <p:ph type="sldNum" sz="quarter" idx="5"/>
          </p:nvPr>
        </p:nvSpPr>
        <p:spPr/>
        <p:txBody>
          <a:bodyPr/>
          <a:lstStyle/>
          <a:p>
            <a:fld id="{393529C5-0FE3-4D1D-8E29-4AD17D098EB0}" type="slidenum">
              <a:rPr lang="en-GB" smtClean="0"/>
              <a:pPr/>
              <a:t>11</a:t>
            </a:fld>
            <a:endParaRPr lang="en-GB" dirty="0"/>
          </a:p>
        </p:txBody>
      </p:sp>
    </p:spTree>
    <p:extLst>
      <p:ext uri="{BB962C8B-B14F-4D97-AF65-F5344CB8AC3E}">
        <p14:creationId xmlns:p14="http://schemas.microsoft.com/office/powerpoint/2010/main" val="1840742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cs typeface="Times New Roman" panose="02020603050405020304" pitchFamily="18" charset="0"/>
              </a:rPr>
              <a:t>You could look at the Caribbean on Google maps and in class atlases.</a:t>
            </a:r>
          </a:p>
          <a:p>
            <a:endParaRPr lang="en-GB" dirty="0"/>
          </a:p>
        </p:txBody>
      </p:sp>
      <p:sp>
        <p:nvSpPr>
          <p:cNvPr id="4" name="Slide Number Placeholder 3"/>
          <p:cNvSpPr>
            <a:spLocks noGrp="1"/>
          </p:cNvSpPr>
          <p:nvPr>
            <p:ph type="sldNum" sz="quarter" idx="5"/>
          </p:nvPr>
        </p:nvSpPr>
        <p:spPr/>
        <p:txBody>
          <a:bodyPr/>
          <a:lstStyle/>
          <a:p>
            <a:fld id="{C0EFB52E-9B16-448C-8C50-9D8835E078A9}" type="slidenum">
              <a:rPr lang="en-GB" smtClean="0"/>
              <a:pPr/>
              <a:t>12</a:t>
            </a:fld>
            <a:endParaRPr lang="en-GB" dirty="0"/>
          </a:p>
        </p:txBody>
      </p:sp>
    </p:spTree>
    <p:extLst>
      <p:ext uri="{BB962C8B-B14F-4D97-AF65-F5344CB8AC3E}">
        <p14:creationId xmlns:p14="http://schemas.microsoft.com/office/powerpoint/2010/main" val="2576860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British government needed to rebuild Britain after World War II. </a:t>
            </a:r>
          </a:p>
          <a:p>
            <a:endParaRPr lang="en-US" dirty="0"/>
          </a:p>
          <a:p>
            <a:r>
              <a:rPr lang="en-US" dirty="0"/>
              <a:t>They needed more people to work in factories, the national health service, public transport and more.  The government decided to invite people from the commonwealth to come to Britain.. </a:t>
            </a:r>
          </a:p>
          <a:p>
            <a:endParaRPr kumimoji="0" lang="en-US" sz="18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endParaRPr>
          </a:p>
          <a:p>
            <a:r>
              <a:rPr kumimoji="0" lang="en-US" sz="18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rPr>
              <a:t>From the late 1940’s the NHS began a massive recruitment drive to recruit people from the Caribbean to come to the UK to work in the new NHS that began on 5</a:t>
            </a:r>
            <a:r>
              <a:rPr kumimoji="0" lang="en-US" sz="1800" b="0" i="0" u="none" strike="noStrike" kern="1200" cap="none" spc="0" normalizeH="0" baseline="30000" noProof="0" dirty="0">
                <a:ln>
                  <a:noFill/>
                </a:ln>
                <a:solidFill>
                  <a:prstClr val="black"/>
                </a:solidFill>
                <a:effectLst/>
                <a:highlight>
                  <a:srgbClr val="00FFFF"/>
                </a:highlight>
                <a:uLnTx/>
                <a:uFillTx/>
                <a:latin typeface="Calibri" panose="020F0502020204030204"/>
                <a:ea typeface="+mn-ea"/>
                <a:cs typeface="+mn-cs"/>
              </a:rPr>
              <a:t>th</a:t>
            </a:r>
            <a:r>
              <a:rPr kumimoji="0" lang="en-US" sz="18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rPr>
              <a:t> July 1948. </a:t>
            </a:r>
          </a:p>
          <a:p>
            <a:endParaRPr kumimoji="0" lang="en-US" sz="18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endParaRPr>
          </a:p>
          <a:p>
            <a:r>
              <a:rPr kumimoji="0" lang="en-US" sz="1800" b="0" i="0" u="none" strike="noStrike" kern="1200" cap="none" spc="0" normalizeH="0" baseline="0" noProof="0" dirty="0">
                <a:ln>
                  <a:noFill/>
                </a:ln>
                <a:solidFill>
                  <a:prstClr val="black"/>
                </a:solidFill>
                <a:effectLst/>
                <a:highlight>
                  <a:srgbClr val="FFFF00"/>
                </a:highlight>
                <a:uLnTx/>
                <a:uFillTx/>
                <a:latin typeface="+mn-lt"/>
                <a:ea typeface="+mn-ea"/>
                <a:cs typeface="+mn-cs"/>
              </a:rPr>
              <a:t>Over the following years </a:t>
            </a:r>
            <a:r>
              <a:rPr lang="en-US" sz="1800" dirty="0"/>
              <a:t>local newspapers in the islands had adverts from the UK asking people to come to work in for example the newly founded National Health Service, transport.</a:t>
            </a:r>
          </a:p>
          <a:p>
            <a:r>
              <a:rPr lang="en-US" sz="1800" dirty="0"/>
              <a:t> </a:t>
            </a:r>
          </a:p>
          <a:p>
            <a:r>
              <a:rPr lang="en-US" sz="1800" dirty="0"/>
              <a:t>People from the UK travelled to the </a:t>
            </a:r>
            <a:r>
              <a:rPr kumimoji="0" lang="en-US" sz="1800" b="0" i="0" u="none" strike="noStrike" kern="1200" cap="none" spc="0" normalizeH="0" baseline="0" noProof="0" dirty="0">
                <a:ln>
                  <a:noFill/>
                </a:ln>
                <a:solidFill>
                  <a:prstClr val="black"/>
                </a:solidFill>
                <a:effectLst/>
                <a:highlight>
                  <a:srgbClr val="FFFF00"/>
                </a:highlight>
                <a:uLnTx/>
                <a:uFillTx/>
                <a:latin typeface="+mn-lt"/>
                <a:ea typeface="+mn-ea"/>
                <a:cs typeface="+mn-cs"/>
              </a:rPr>
              <a:t>Caribbean to ask people to come to the UK to work. </a:t>
            </a:r>
          </a:p>
          <a:p>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In the 1950’s the local newspapers in the Caribbean islands had adverts from the UK asking people to come to work on London public transport. </a:t>
            </a:r>
            <a:r>
              <a:rPr lang="en-US" sz="1800" i="1" dirty="0"/>
              <a:t> If you follow this link to the London Transport Museum there is a London Transport recruitment poster from the 1950’s  time you can show the children. </a:t>
            </a:r>
            <a:r>
              <a:rPr kumimoji="0" lang="en-US" sz="1800" b="0" i="1" u="none" strike="noStrike" kern="1200" cap="none" spc="0" normalizeH="0" baseline="0" noProof="0" dirty="0">
                <a:ln>
                  <a:noFill/>
                </a:ln>
                <a:solidFill>
                  <a:prstClr val="black"/>
                </a:solidFill>
                <a:effectLst/>
                <a:uLnTx/>
                <a:uFillTx/>
                <a:latin typeface="+mn-lt"/>
                <a:ea typeface="+mn-ea"/>
                <a:cs typeface="+mn-cs"/>
              </a:rPr>
              <a:t>https://www.ltmuseum.co.uk/collections/stories/people/london-transports-caribbean-recruitment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Life at that time in the Caribbean wasn’t easy for some people at that time and  the adverts invited people to make the journey to help the country they had grown up calling the mother country seemed a good idea</a:t>
            </a:r>
            <a:endParaRPr kumimoji="0" lang="en-US" sz="1800" b="0" i="1"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dirty="0">
                <a:solidFill>
                  <a:srgbClr val="39363C"/>
                </a:solidFill>
                <a:effectLst/>
                <a:latin typeface="PublicSans"/>
              </a:rPr>
              <a:t>Sadly not everyone in Britain welcomed people’s arrival. Caribbean men and women faced overt racism and discrimination. Many Windrush elders speak of their surprise at this as they had been invited to come. </a:t>
            </a:r>
            <a:endParaRPr lang="en-US" sz="1800" b="1" i="0" dirty="0">
              <a:solidFill>
                <a:srgbClr val="041205"/>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mn-lt"/>
              <a:ea typeface="+mn-ea"/>
              <a:cs typeface="+mn-cs"/>
            </a:endParaRPr>
          </a:p>
          <a:p>
            <a:endParaRPr lang="en-US" sz="1800" dirty="0"/>
          </a:p>
          <a:p>
            <a:endParaRPr kumimoji="0" lang="en-US" sz="1800" b="1" i="0" u="sng"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endParaRPr>
          </a:p>
          <a:p>
            <a:r>
              <a:rPr kumimoji="0" lang="en-US" sz="1800" b="1" i="0" u="sng"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rPr>
              <a:t>Notes for teachers </a:t>
            </a:r>
          </a:p>
          <a:p>
            <a:endParaRPr kumimoji="0" lang="en-US" sz="1800" b="0"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endParaRPr>
          </a:p>
          <a:p>
            <a:r>
              <a:rPr lang="en-US" sz="2800" b="1" dirty="0">
                <a:solidFill>
                  <a:srgbClr val="003087"/>
                </a:solidFill>
                <a:effectLst/>
                <a:latin typeface="-apple-system"/>
              </a:rPr>
              <a:t>1948 </a:t>
            </a:r>
            <a:r>
              <a:rPr lang="en-US" sz="2800" dirty="0">
                <a:effectLst/>
              </a:rPr>
              <a:t>NHS is born, providing healthcare services that are free for all at the point of delivery</a:t>
            </a:r>
          </a:p>
          <a:p>
            <a:r>
              <a:rPr lang="en-US" sz="2800" b="1" dirty="0">
                <a:solidFill>
                  <a:srgbClr val="003087"/>
                </a:solidFill>
                <a:effectLst/>
                <a:latin typeface="-apple-system"/>
              </a:rPr>
              <a:t>1949 </a:t>
            </a:r>
            <a:r>
              <a:rPr lang="en-US" sz="2800" dirty="0">
                <a:effectLst/>
              </a:rPr>
              <a:t>Ministries of Health and Labour, with the Colonial Office, the General Nursing Council and the Royal College of Nursing begin a massive recruitment drive throughout the West Indies to recruit staff to the NHS. </a:t>
            </a:r>
          </a:p>
          <a:p>
            <a:endParaRPr lang="en-US" sz="28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Source https://www.england.nhs.uk/nhsbirthday/about-the-nhs-birthday/nhs-history/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a:p>
            <a:endParaRPr lang="en-US" dirty="0"/>
          </a:p>
          <a:p>
            <a:endParaRPr lang="en-GB" dirty="0"/>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pPr/>
              <a:t>13</a:t>
            </a:fld>
            <a:endParaRPr lang="en-GB" dirty="0"/>
          </a:p>
        </p:txBody>
      </p:sp>
    </p:spTree>
    <p:extLst>
      <p:ext uri="{BB962C8B-B14F-4D97-AF65-F5344CB8AC3E}">
        <p14:creationId xmlns:p14="http://schemas.microsoft.com/office/powerpoint/2010/main" val="1601370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you can see  Children and families from the Caribbean stepping off a boat in England</a:t>
            </a:r>
          </a:p>
          <a:p>
            <a:endParaRPr lang="en-GB" dirty="0"/>
          </a:p>
          <a:p>
            <a:r>
              <a:rPr lang="en-GB" dirty="0"/>
              <a:t>How do you think they might be feeling?</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chemeClr val="bg1"/>
                </a:solidFill>
              </a:rPr>
              <a:t>Source Courtesy: TopFoto </a:t>
            </a:r>
            <a:r>
              <a:rPr lang="en-US" sz="1200" b="0" i="1" dirty="0">
                <a:solidFill>
                  <a:srgbClr val="3D3D3D"/>
                </a:solidFill>
                <a:effectLst/>
                <a:latin typeface="Ubuntu" panose="020B0504030602030204" pitchFamily="34" charset="0"/>
              </a:rPr>
              <a:t>people d</a:t>
            </a:r>
            <a:r>
              <a:rPr lang="en-US" b="0" i="1" dirty="0">
                <a:solidFill>
                  <a:srgbClr val="3D3D3D"/>
                </a:solidFill>
                <a:effectLst/>
                <a:latin typeface="Ubuntu" panose="020B0504030602030204" pitchFamily="34" charset="0"/>
              </a:rPr>
              <a:t>isembarking from the liner Begona at Southampton</a:t>
            </a:r>
            <a:r>
              <a:rPr lang="en-US" b="0" i="0" dirty="0">
                <a:solidFill>
                  <a:srgbClr val="3D3D3D"/>
                </a:solidFill>
                <a:effectLst/>
                <a:latin typeface="Ubuntu" panose="020B0504030602030204" pitchFamily="34" charset="0"/>
              </a:rPr>
              <a:t>. 2nd July 1962 as agreed for use in Windrush 75materials</a:t>
            </a:r>
            <a:endParaRPr lang="en-GB" sz="12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i="1" dirty="0">
                <a:effectLst/>
                <a:latin typeface="Calibri" panose="020F0502020204030204" pitchFamily="34" charset="0"/>
                <a:ea typeface="Times New Roman" panose="02020603050405020304" pitchFamily="18" charset="0"/>
                <a:cs typeface="Times New Roman" panose="02020603050405020304" pitchFamily="18" charset="0"/>
              </a:rPr>
              <a:t>EXTRA – for some classes you might decide to watch </a:t>
            </a:r>
            <a:r>
              <a:rPr lang="en-GB" sz="1800" i="1" dirty="0">
                <a:effectLst/>
                <a:latin typeface="Calibri" panose="020F0502020204030204" pitchFamily="34" charset="0"/>
                <a:ea typeface="Times New Roman" panose="02020603050405020304" pitchFamily="18" charset="0"/>
                <a:cs typeface="Times New Roman" panose="02020603050405020304" pitchFamily="18" charset="0"/>
              </a:rPr>
              <a:t>together the </a:t>
            </a:r>
            <a:r>
              <a:rPr lang="en-GB" sz="1800" b="1" i="1" dirty="0">
                <a:effectLst/>
                <a:latin typeface="Calibri" panose="020F0502020204030204" pitchFamily="34" charset="0"/>
                <a:ea typeface="Times New Roman" panose="02020603050405020304" pitchFamily="18" charset="0"/>
                <a:cs typeface="Times New Roman" panose="02020603050405020304" pitchFamily="18" charset="0"/>
              </a:rPr>
              <a:t>Newsround clip ‘What is the Windrush?’</a:t>
            </a:r>
            <a:r>
              <a:rPr lang="en-GB" sz="1800" i="1" dirty="0">
                <a:effectLst/>
                <a:latin typeface="Calibri" panose="020F0502020204030204" pitchFamily="34" charset="0"/>
                <a:ea typeface="Times New Roman" panose="02020603050405020304" pitchFamily="18" charset="0"/>
                <a:cs typeface="Times New Roman" panose="02020603050405020304" pitchFamily="18" charset="0"/>
              </a:rPr>
              <a:t> with Baroness </a:t>
            </a:r>
            <a:r>
              <a:rPr lang="en-GB" sz="1800" i="1" dirty="0" err="1">
                <a:effectLst/>
                <a:latin typeface="Calibri" panose="020F0502020204030204" pitchFamily="34" charset="0"/>
                <a:ea typeface="Times New Roman" panose="02020603050405020304" pitchFamily="18" charset="0"/>
                <a:cs typeface="Times New Roman" panose="02020603050405020304" pitchFamily="18" charset="0"/>
              </a:rPr>
              <a:t>Floella</a:t>
            </a:r>
            <a:r>
              <a:rPr lang="en-GB" sz="1800" i="1" dirty="0">
                <a:effectLst/>
                <a:latin typeface="Calibri" panose="020F0502020204030204" pitchFamily="34" charset="0"/>
                <a:ea typeface="Times New Roman" panose="02020603050405020304" pitchFamily="18" charset="0"/>
                <a:cs typeface="Times New Roman" panose="02020603050405020304" pitchFamily="18" charset="0"/>
              </a:rPr>
              <a:t> Benjamin narrating. It is very hard hitting about the racism experienced by the new arrivals. We advise that you watch it first yourself and decide if it is right for your class.  </a:t>
            </a:r>
            <a:r>
              <a:rPr lang="en-GB" sz="1800" i="1"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https://www.bbc.co.uk/newsround/43793769</a:t>
            </a:r>
            <a:r>
              <a:rPr lang="en-GB" sz="1800" i="1" dirty="0">
                <a:effectLst/>
                <a:latin typeface="Calibri" panose="020F0502020204030204" pitchFamily="34" charset="0"/>
                <a:ea typeface="Times New Roman" panose="02020603050405020304" pitchFamily="18" charset="0"/>
                <a:cs typeface="Times New Roman" panose="02020603050405020304" pitchFamily="18" charset="0"/>
              </a:rPr>
              <a:t>. Ask children to make write down at least one key fact from the video whilst they’re watching and then </a:t>
            </a:r>
            <a:r>
              <a:rPr lang="en-GB" sz="1800" b="1" i="1" dirty="0">
                <a:effectLst/>
                <a:latin typeface="Calibri" panose="020F0502020204030204" pitchFamily="34" charset="0"/>
                <a:ea typeface="Times New Roman" panose="02020603050405020304" pitchFamily="18" charset="0"/>
                <a:cs typeface="Times New Roman" panose="02020603050405020304" pitchFamily="18" charset="0"/>
              </a:rPr>
              <a:t>discuss together </a:t>
            </a: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pPr/>
              <a:t>14</a:t>
            </a:fld>
            <a:endParaRPr lang="en-GB" dirty="0"/>
          </a:p>
        </p:txBody>
      </p:sp>
    </p:spTree>
    <p:extLst>
      <p:ext uri="{BB962C8B-B14F-4D97-AF65-F5344CB8AC3E}">
        <p14:creationId xmlns:p14="http://schemas.microsoft.com/office/powerpoint/2010/main" val="2607941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left to right: Photographs of Jules Jarvis, Lorna James, Pearline Stoddart in recent years They were all born in the Caribbean and travelled to England as children. They all worked in England and live in the North of England in Yorkshire.  </a:t>
            </a:r>
          </a:p>
          <a:p>
            <a:endParaRPr lang="en-GB" dirty="0"/>
          </a:p>
          <a:p>
            <a:r>
              <a:rPr lang="en-GB" dirty="0"/>
              <a:t>Either as a class or individually, children read the profiles of these Windrush elders on the handout.  What have you learned? Does anything surprise you?</a:t>
            </a:r>
          </a:p>
          <a:p>
            <a:endParaRPr lang="en-GB" dirty="0"/>
          </a:p>
          <a:p>
            <a:r>
              <a:rPr lang="en-GB" i="1" dirty="0"/>
              <a:t>Note: see Windrush elders handout about these 3 Windrush elders. You can find many more accounts of the Windrush Generation’s stories in books such as ‘Legacies Black British Pioneers by Lania Narjee, published by The Black Curriculum and Place for Me Stories about the Windrush Generation. </a:t>
            </a:r>
          </a:p>
          <a:p>
            <a:endParaRPr lang="en-GB" i="1"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Source:</a:t>
            </a:r>
            <a:endParaRPr lang="en-GB"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Photos taken of pictures displayed at Cartwright Hall exhibition in Bradford which showcased</a:t>
            </a:r>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 some interviews </a:t>
            </a:r>
            <a:r>
              <a:rPr kumimoji="0" lang="en-GB" sz="1200" b="0" i="1" u="none" strike="noStrike" kern="1200" cap="none" spc="0" normalizeH="0" baseline="0" noProof="0" dirty="0">
                <a:ln>
                  <a:noFill/>
                </a:ln>
                <a:solidFill>
                  <a:prstClr val="black"/>
                </a:solidFill>
                <a:effectLst/>
                <a:uLnTx/>
                <a:uFillTx/>
                <a:latin typeface="+mn-lt"/>
                <a:ea typeface="+mn-ea"/>
                <a:cs typeface="+mn-cs"/>
              </a:rPr>
              <a:t>by </a:t>
            </a:r>
            <a:r>
              <a:rPr lang="en-US" b="0" i="1" dirty="0">
                <a:solidFill>
                  <a:srgbClr val="363636"/>
                </a:solidFill>
                <a:effectLst/>
                <a:latin typeface="quasimoda"/>
              </a:rPr>
              <a:t>Three young people with African and Caribbean heritage –  Alexandra </a:t>
            </a:r>
            <a:r>
              <a:rPr lang="en-US" b="0" i="1" dirty="0" err="1">
                <a:solidFill>
                  <a:srgbClr val="363636"/>
                </a:solidFill>
                <a:effectLst/>
                <a:latin typeface="quasimoda"/>
              </a:rPr>
              <a:t>Enyouri</a:t>
            </a:r>
            <a:r>
              <a:rPr lang="en-US" b="0" i="1" dirty="0">
                <a:solidFill>
                  <a:srgbClr val="363636"/>
                </a:solidFill>
                <a:effectLst/>
                <a:latin typeface="quasimoda"/>
              </a:rPr>
              <a:t>, Olivia Guy and Grace </a:t>
            </a:r>
            <a:r>
              <a:rPr lang="en-US" b="0" i="1" dirty="0" err="1">
                <a:solidFill>
                  <a:srgbClr val="363636"/>
                </a:solidFill>
                <a:effectLst/>
                <a:latin typeface="quasimoda"/>
              </a:rPr>
              <a:t>Flerin</a:t>
            </a:r>
            <a:r>
              <a:rPr lang="en-US" b="0" i="1" dirty="0">
                <a:solidFill>
                  <a:srgbClr val="363636"/>
                </a:solidFill>
                <a:effectLst/>
                <a:latin typeface="quasimoda"/>
              </a:rPr>
              <a:t>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sharing the stories of Black elders of the Windrush Generation who came to live in Bradford.</a:t>
            </a:r>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 The voice recordings can be accessed here: https://bradfordmuseums.org/the-windrush-stories-dont-give-up-interviews</a:t>
            </a:r>
            <a:r>
              <a:rPr kumimoji="0" lang="en-GB" sz="1200" b="0" i="1" u="none" strike="noStrike" kern="1200" cap="none" spc="0" normalizeH="0" baseline="0" noProof="0" dirty="0">
                <a:ln>
                  <a:noFill/>
                </a:ln>
                <a:solidFill>
                  <a:prstClr val="black"/>
                </a:solidFill>
                <a:effectLst/>
                <a:uLnTx/>
                <a:uFillTx/>
                <a:latin typeface="+mn-lt"/>
                <a:ea typeface="+mn-ea"/>
                <a:cs typeface="+mn-cs"/>
              </a:rPr>
              <a:t>/This work was done in collaborations with Windrush Generations, Bradford, Cartwright Hall Museum and Art Gallery and the British Library. </a:t>
            </a:r>
          </a:p>
          <a:p>
            <a:endParaRPr lang="en-GB" i="1" dirty="0"/>
          </a:p>
        </p:txBody>
      </p:sp>
      <p:sp>
        <p:nvSpPr>
          <p:cNvPr id="4" name="Slide Number Placeholder 3"/>
          <p:cNvSpPr>
            <a:spLocks noGrp="1"/>
          </p:cNvSpPr>
          <p:nvPr>
            <p:ph type="sldNum" sz="quarter" idx="5"/>
          </p:nvPr>
        </p:nvSpPr>
        <p:spPr/>
        <p:txBody>
          <a:bodyPr/>
          <a:lstStyle/>
          <a:p>
            <a:fld id="{8442A2B2-D265-4E9D-AB31-09FDEBBB5687}" type="slidenum">
              <a:rPr lang="en-GB" smtClean="0"/>
              <a:pPr/>
              <a:t>15</a:t>
            </a:fld>
            <a:endParaRPr lang="en-GB" dirty="0"/>
          </a:p>
        </p:txBody>
      </p:sp>
    </p:spTree>
    <p:extLst>
      <p:ext uri="{BB962C8B-B14F-4D97-AF65-F5344CB8AC3E}">
        <p14:creationId xmlns:p14="http://schemas.microsoft.com/office/powerpoint/2010/main" val="4251633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video is about 5 minutes long. </a:t>
            </a:r>
          </a:p>
          <a:p>
            <a:endParaRPr lang="en-GB" dirty="0"/>
          </a:p>
          <a:p>
            <a:r>
              <a:rPr lang="en-GB" dirty="0"/>
              <a:t>You may wish to ask your children to note down any things that surprise them whilst watching the video, any questions they may have or things that particularly interest them ready for a discussion afterwards.</a:t>
            </a:r>
          </a:p>
        </p:txBody>
      </p:sp>
      <p:sp>
        <p:nvSpPr>
          <p:cNvPr id="4" name="Slide Number Placeholder 3"/>
          <p:cNvSpPr>
            <a:spLocks noGrp="1"/>
          </p:cNvSpPr>
          <p:nvPr>
            <p:ph type="sldNum" sz="quarter" idx="5"/>
          </p:nvPr>
        </p:nvSpPr>
        <p:spPr/>
        <p:txBody>
          <a:bodyPr/>
          <a:lstStyle/>
          <a:p>
            <a:fld id="{C0EFB52E-9B16-448C-8C50-9D8835E078A9}" type="slidenum">
              <a:rPr lang="en-GB" smtClean="0"/>
              <a:pPr/>
              <a:t>16</a:t>
            </a:fld>
            <a:endParaRPr lang="en-GB" dirty="0"/>
          </a:p>
        </p:txBody>
      </p:sp>
    </p:spTree>
    <p:extLst>
      <p:ext uri="{BB962C8B-B14F-4D97-AF65-F5344CB8AC3E}">
        <p14:creationId xmlns:p14="http://schemas.microsoft.com/office/powerpoint/2010/main" val="2443099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Class discussion</a:t>
            </a:r>
          </a:p>
          <a:p>
            <a:endParaRPr lang="en-GB" dirty="0"/>
          </a:p>
          <a:p>
            <a:endParaRPr lang="en-GB" dirty="0"/>
          </a:p>
        </p:txBody>
      </p:sp>
      <p:sp>
        <p:nvSpPr>
          <p:cNvPr id="4" name="Slide Number Placeholder 3"/>
          <p:cNvSpPr>
            <a:spLocks noGrp="1"/>
          </p:cNvSpPr>
          <p:nvPr>
            <p:ph type="sldNum" sz="quarter" idx="5"/>
          </p:nvPr>
        </p:nvSpPr>
        <p:spPr/>
        <p:txBody>
          <a:bodyPr/>
          <a:lstStyle/>
          <a:p>
            <a:fld id="{C0EFB52E-9B16-448C-8C50-9D8835E078A9}" type="slidenum">
              <a:rPr lang="en-GB" smtClean="0"/>
              <a:pPr/>
              <a:t>17</a:t>
            </a:fld>
            <a:endParaRPr lang="en-GB" dirty="0"/>
          </a:p>
        </p:txBody>
      </p:sp>
    </p:spTree>
    <p:extLst>
      <p:ext uri="{BB962C8B-B14F-4D97-AF65-F5344CB8AC3E}">
        <p14:creationId xmlns:p14="http://schemas.microsoft.com/office/powerpoint/2010/main" val="3870767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EFEFEF"/>
                </a:solidFill>
                <a:effectLst/>
                <a:latin typeface="Helvetica Neue"/>
              </a:rPr>
              <a:t>Here is another short film of Lorna talking to the children. It was filmed with schools across Bradford who had hosted Windrush generation elders to share their experiences about migration and the impact it had on their lives.</a:t>
            </a:r>
          </a:p>
          <a:p>
            <a:pPr algn="l"/>
            <a:endParaRPr lang="en-US" b="0" i="0" dirty="0">
              <a:solidFill>
                <a:srgbClr val="EFEFEF"/>
              </a:solidFill>
              <a:effectLst/>
              <a:latin typeface="Helvetica Neue"/>
            </a:endParaRPr>
          </a:p>
          <a:p>
            <a:pPr algn="l"/>
            <a:r>
              <a:rPr lang="en-US" b="0" i="0" dirty="0">
                <a:solidFill>
                  <a:srgbClr val="EFEFEF"/>
                </a:solidFill>
                <a:effectLst/>
                <a:latin typeface="Helvetica Neue"/>
              </a:rPr>
              <a:t>We hope this video might also inspire students to ask family members about their stories about migration too. </a:t>
            </a:r>
            <a:endParaRPr lang="en-GB"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9780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b="0" i="0" dirty="0">
                <a:solidFill>
                  <a:srgbClr val="1155CC"/>
                </a:solidFill>
                <a:effectLst/>
                <a:highlight>
                  <a:srgbClr val="FFFFFF"/>
                </a:highlight>
                <a:latin typeface="Arial" panose="020B0604020202020204" pitchFamily="34" charset="0"/>
                <a:hlinkClick r:id="rId3"/>
              </a:rPr>
              <a:t>https://youtu.be/GJLLXCkfUNQ</a:t>
            </a:r>
            <a:endParaRPr lang="en-GB" dirty="0"/>
          </a:p>
        </p:txBody>
      </p:sp>
      <p:sp>
        <p:nvSpPr>
          <p:cNvPr id="4" name="Slide Number Placeholder 3"/>
          <p:cNvSpPr>
            <a:spLocks noGrp="1"/>
          </p:cNvSpPr>
          <p:nvPr>
            <p:ph type="sldNum" sz="quarter" idx="5"/>
          </p:nvPr>
        </p:nvSpPr>
        <p:spPr/>
        <p:txBody>
          <a:bodyPr/>
          <a:lstStyle/>
          <a:p>
            <a:fld id="{C0EFB52E-9B16-448C-8C50-9D8835E078A9}" type="slidenum">
              <a:rPr lang="en-GB" smtClean="0"/>
              <a:pPr/>
              <a:t>19</a:t>
            </a:fld>
            <a:endParaRPr lang="en-GB" dirty="0"/>
          </a:p>
        </p:txBody>
      </p:sp>
    </p:spTree>
    <p:extLst>
      <p:ext uri="{BB962C8B-B14F-4D97-AF65-F5344CB8AC3E}">
        <p14:creationId xmlns:p14="http://schemas.microsoft.com/office/powerpoint/2010/main" val="282772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NHS owes a great deal to migration from countries across the world.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Possible question in class </a:t>
            </a:r>
            <a:r>
              <a:rPr kumimoji="0" lang="en-US" sz="1200" b="0" i="0" u="none" strike="noStrike" kern="1200" cap="none" spc="0" normalizeH="0" baseline="0" noProof="0" dirty="0">
                <a:ln>
                  <a:noFill/>
                </a:ln>
                <a:solidFill>
                  <a:prstClr val="black"/>
                </a:solidFill>
                <a:effectLst/>
                <a:uLnTx/>
                <a:uFillTx/>
                <a:latin typeface="+mn-lt"/>
                <a:ea typeface="+mn-ea"/>
                <a:cs typeface="+mn-cs"/>
              </a:rPr>
              <a:t>– Lorna said she worked for the NHS as a midwife facilitating the birth of babies.  What does anyone know about the NHS – what does it do for us all? Does anyone know anyone who works for the NHS?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r>
              <a:rPr lang="en-US" dirty="0"/>
              <a:t>Teacher Note: </a:t>
            </a:r>
          </a:p>
          <a:p>
            <a:r>
              <a:rPr lang="en-US" dirty="0"/>
              <a:t>Amanda Pritchard, Chief Executive of NHS England stated that people from all over the world “were critical to the formation of the NHS, and I am honoured to work alongside their descendants and generations that followed in their footsteps.”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pPr/>
              <a:t>20</a:t>
            </a:fld>
            <a:endParaRPr lang="en-GB"/>
          </a:p>
        </p:txBody>
      </p:sp>
    </p:spTree>
    <p:extLst>
      <p:ext uri="{BB962C8B-B14F-4D97-AF65-F5344CB8AC3E}">
        <p14:creationId xmlns:p14="http://schemas.microsoft.com/office/powerpoint/2010/main" val="1648349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 BBC Newsround Video of some children asking older people in their family questions just like the questions the children in the class asked Lorna.</a:t>
            </a:r>
          </a:p>
          <a:p>
            <a:endParaRPr lang="en-GB" dirty="0"/>
          </a:p>
          <a:p>
            <a:r>
              <a:rPr lang="en-GB" i="1" dirty="0"/>
              <a:t>Teacher Note: If you have  time here is another 2.47 BBC Newsround clip of some children talking to their grandparents about coming to the UK</a:t>
            </a:r>
          </a:p>
          <a:p>
            <a:endParaRPr lang="en-GB" i="1" dirty="0"/>
          </a:p>
          <a:p>
            <a:r>
              <a:rPr lang="en-GB" i="1" dirty="0"/>
              <a:t> https://www.bbc.co.uk/newsround/av/44517662</a:t>
            </a:r>
          </a:p>
        </p:txBody>
      </p:sp>
      <p:sp>
        <p:nvSpPr>
          <p:cNvPr id="4" name="Slide Number Placeholder 3"/>
          <p:cNvSpPr>
            <a:spLocks noGrp="1"/>
          </p:cNvSpPr>
          <p:nvPr>
            <p:ph type="sldNum" sz="quarter" idx="5"/>
          </p:nvPr>
        </p:nvSpPr>
        <p:spPr/>
        <p:txBody>
          <a:bodyPr/>
          <a:lstStyle/>
          <a:p>
            <a:fld id="{C0EFB52E-9B16-448C-8C50-9D8835E078A9}" type="slidenum">
              <a:rPr lang="en-GB" smtClean="0"/>
              <a:pPr/>
              <a:t>21</a:t>
            </a:fld>
            <a:endParaRPr lang="en-GB" dirty="0"/>
          </a:p>
        </p:txBody>
      </p:sp>
    </p:spTree>
    <p:extLst>
      <p:ext uri="{BB962C8B-B14F-4D97-AF65-F5344CB8AC3E}">
        <p14:creationId xmlns:p14="http://schemas.microsoft.com/office/powerpoint/2010/main" val="4278105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Activity: Following watching the videos and discussing the slides give out atlases and the handouts and give children time to fill in their fact file about the Caribbean. </a:t>
            </a:r>
          </a:p>
          <a:p>
            <a:endParaRPr lang="en-GB" dirty="0"/>
          </a:p>
          <a:p>
            <a:r>
              <a:rPr lang="en-GB" dirty="0"/>
              <a:t>The word document is adaptable. </a:t>
            </a:r>
          </a:p>
        </p:txBody>
      </p:sp>
      <p:sp>
        <p:nvSpPr>
          <p:cNvPr id="4" name="Slide Number Placeholder 3"/>
          <p:cNvSpPr>
            <a:spLocks noGrp="1"/>
          </p:cNvSpPr>
          <p:nvPr>
            <p:ph type="sldNum" sz="quarter" idx="5"/>
          </p:nvPr>
        </p:nvSpPr>
        <p:spPr/>
        <p:txBody>
          <a:bodyPr/>
          <a:lstStyle/>
          <a:p>
            <a:fld id="{C0EFB52E-9B16-448C-8C50-9D8835E078A9}" type="slidenum">
              <a:rPr lang="en-GB" smtClean="0"/>
              <a:pPr/>
              <a:t>22</a:t>
            </a:fld>
            <a:endParaRPr lang="en-GB" dirty="0"/>
          </a:p>
        </p:txBody>
      </p:sp>
    </p:spTree>
    <p:extLst>
      <p:ext uri="{BB962C8B-B14F-4D97-AF65-F5344CB8AC3E}">
        <p14:creationId xmlns:p14="http://schemas.microsoft.com/office/powerpoint/2010/main" val="7288492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2060"/>
                </a:solidFill>
                <a:effectLst/>
                <a:uLnTx/>
                <a:uFillTx/>
                <a:latin typeface="Calibri" panose="020F0502020204030204"/>
                <a:ea typeface="+mn-ea"/>
                <a:cs typeface="+mn-cs"/>
              </a:rPr>
              <a:t>The Windrush Generation and their descendants have contributed so much to Britain over time. </a:t>
            </a:r>
            <a:r>
              <a:rPr lang="en-GB" b="0" i="0" dirty="0">
                <a:solidFill>
                  <a:srgbClr val="041205"/>
                </a:solidFill>
                <a:effectLst/>
                <a:latin typeface="Bebas Neue" panose="020B0606020202050201" pitchFamily="34" charset="0"/>
              </a:rPr>
              <a:t>Here are just a few of the many people of Caribbean descent that we may recognise (see below).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41205"/>
              </a:solidFill>
              <a:effectLst/>
              <a:latin typeface="Bebas Neue" panose="020B0606020202050201"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041205"/>
                </a:solidFill>
                <a:effectLst/>
                <a:latin typeface="Bebas Neue" panose="020B0606020202050201" pitchFamily="34" charset="0"/>
              </a:rPr>
              <a:t>Of course, there are many others that are not famous but were vital to rebuilding this country, and their descendants continue to be an essential part of modern Britain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41205"/>
              </a:solidFill>
              <a:effectLst/>
              <a:latin typeface="Bebas Neue" panose="020B0606020202050201"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041205"/>
                </a:solidFill>
                <a:effectLst/>
                <a:latin typeface="Bebas Neue" panose="020B0606020202050201" pitchFamily="34" charset="0"/>
              </a:rPr>
              <a:t>Baroness Valerie Amos was the first black woman to serve as a Minister in the British Government. She was born in the Caribbean.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041205"/>
                </a:solidFill>
                <a:effectLst/>
                <a:latin typeface="Bebas Neue" panose="020B0606020202050201" pitchFamily="34" charset="0"/>
              </a:rPr>
              <a:t>Dame Jessica Ennis-Hill DBE, track and field athlete of Jamaican descent.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041205"/>
                </a:solidFill>
                <a:effectLst/>
                <a:latin typeface="Bebas Neue" panose="020B0606020202050201" pitchFamily="34" charset="0"/>
              </a:rPr>
              <a:t>Marcus Rashford, Manchester United and England Team  is of Kittian descent.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041205"/>
                </a:solidFill>
                <a:effectLst/>
                <a:latin typeface="Bebas Neue" panose="020B0606020202050201" pitchFamily="34" charset="0"/>
              </a:rPr>
              <a:t>Sir Geoff Palmer , was born in Jamaica and came to the UK as a child. When he was first in school he wasn’t very successful academically but is now a Professor at Edinburgh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0" dirty="0">
              <a:solidFill>
                <a:srgbClr val="041205"/>
              </a:solidFill>
              <a:effectLst/>
              <a:latin typeface="Bebas Neue" panose="020B0606020202050201"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i="0" dirty="0">
                <a:solidFill>
                  <a:srgbClr val="041205"/>
                </a:solidFill>
                <a:effectLst/>
                <a:latin typeface="Bebas Neue" panose="020B0606020202050201" pitchFamily="34" charset="0"/>
              </a:rPr>
              <a:t>You might be able to research other people from the Windrush Generation and their contribution to Britain over the past 75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41205"/>
              </a:solidFill>
              <a:effectLst/>
              <a:latin typeface="Bebas Neue" panose="020B0606020202050201"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solidFill>
                  <a:srgbClr val="041205"/>
                </a:solidFill>
                <a:effectLst/>
                <a:latin typeface="Bebas Neue" panose="020B0606020202050201" pitchFamily="34" charset="0"/>
              </a:rPr>
              <a:t>Source: Images https://windrush-monument.levellingup.gov.uk/celebrating-the-windrush-generation/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41205"/>
              </a:solidFill>
              <a:effectLst/>
              <a:latin typeface="Bebas Neue" panose="020B0606020202050201"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solidFill>
                  <a:srgbClr val="041205"/>
                </a:solidFill>
                <a:effectLst/>
                <a:latin typeface="Bebas Neue" panose="020B0606020202050201" pitchFamily="34" charset="0"/>
              </a:rPr>
              <a:t>Note: see the Teacher Toolkit for Resources  for Research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solidFill>
                  <a:srgbClr val="041205"/>
                </a:solidFill>
                <a:effectLst/>
                <a:latin typeface="Bebas Neue" panose="020B0606020202050201" pitchFamily="34" charset="0"/>
              </a:rPr>
              <a:t>Including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i="1" dirty="0">
                <a:effectLst/>
                <a:latin typeface="Calibri" panose="020F0502020204030204" pitchFamily="34" charset="0"/>
                <a:ea typeface="Calibri" panose="020F0502020204030204" pitchFamily="34" charset="0"/>
                <a:cs typeface="Times New Roman" panose="02020603050405020304" pitchFamily="18" charset="0"/>
              </a:rPr>
              <a:t>‘Legacies- Black British Pioneers’ by Lania Narjee , The Black Curriculum is a non -fiction book full of inspiring stories.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‘The Place for me: Stories about the Windrush Generation’ produced by the Black Cultural Archives shares many real stories - suitable for Year 5- 6.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solidFill>
                  <a:srgbClr val="041205"/>
                </a:solidFill>
                <a:effectLst/>
                <a:latin typeface="Bebas Neue" panose="020B0606020202050201" pitchFamily="34" charset="0"/>
              </a:rPr>
              <a:t>https://windrush-monument.levellingup.gov.uk/celebrating-the-windrush-generation/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1" dirty="0">
              <a:solidFill>
                <a:srgbClr val="041205"/>
              </a:solidFill>
              <a:effectLst/>
              <a:latin typeface="Bebas Neue" panose="020B0606020202050201"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041205"/>
              </a:solidFill>
              <a:effectLst/>
              <a:latin typeface="Bebas Neue" panose="020B0606020202050201"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2A2B2-D265-4E9D-AB31-09FDEBBB568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237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 is really important that we do more than just acknowledge that Windrush happened. We should celebrate it, because the story of Windrush is part of the history of our country.  It is a story of migration, work, hope. Lots of people started a new life in Britain and it’s important that we celebrate the story of Windrush because it’s a </a:t>
            </a:r>
            <a:r>
              <a:rPr lang="en-US" sz="1200" dirty="0">
                <a:effectLst/>
                <a:latin typeface="Segoe UI" panose="020B0502040204020203" pitchFamily="34" charset="0"/>
              </a:rPr>
              <a:t>story of moving country to start a new life, and of having hopes for a better future. Lots of families have made that move to the UK, and many of us will know the hopes and fears involved in taking such a big step.</a:t>
            </a:r>
            <a:endParaRPr lang="en-GB" dirty="0"/>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pPr/>
              <a:t>24</a:t>
            </a:fld>
            <a:endParaRPr lang="en-GB" dirty="0"/>
          </a:p>
        </p:txBody>
      </p:sp>
    </p:spTree>
    <p:extLst>
      <p:ext uri="{BB962C8B-B14F-4D97-AF65-F5344CB8AC3E}">
        <p14:creationId xmlns:p14="http://schemas.microsoft.com/office/powerpoint/2010/main" val="15382031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year we are celebrating 75 years of Windrush. The Windrush 75 Network are a group of people across the country who are encouraging us all to celebrate. </a:t>
            </a:r>
          </a:p>
          <a:p>
            <a:endParaRPr lang="en-GB" dirty="0"/>
          </a:p>
          <a:p>
            <a:r>
              <a:rPr lang="en-GB" dirty="0"/>
              <a:t>Celebrations are not just about parties and food. Celebrations can also be opportunities for us to remember and learn from things that have happened in the past. One of the ways that we can celebrate Windrush is to reflect on the stories of many people who are still alive today; who can share their first hand experiences of migration.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p>
          <a:p>
            <a:r>
              <a:rPr lang="en-GB" dirty="0"/>
              <a:t>Another way we can celebrate is research people’s stories and share them. </a:t>
            </a:r>
          </a:p>
          <a:p>
            <a:endParaRPr lang="en-GB" dirty="0"/>
          </a:p>
          <a:p>
            <a:r>
              <a:rPr lang="en-GB" dirty="0"/>
              <a:t>I wonder if we can all think of someone older that we know and plan to talk to them about their story and ask them their advice for us.  </a:t>
            </a: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pPr/>
              <a:t>25</a:t>
            </a:fld>
            <a:endParaRPr lang="en-GB" dirty="0"/>
          </a:p>
        </p:txBody>
      </p:sp>
    </p:spTree>
    <p:extLst>
      <p:ext uri="{BB962C8B-B14F-4D97-AF65-F5344CB8AC3E}">
        <p14:creationId xmlns:p14="http://schemas.microsoft.com/office/powerpoint/2010/main" val="1965131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Activity : Journeys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idea is to populate a display with stories of journeys using post-its. You could use this outline of the Windrush ship. Or you could choose to use a world map. The idea is to add small pieces of different coloured cards or post its with small quotes about ‘journeys’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The stories may be of journeys of migration or may be of a local journey a family member made. These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journeys could be based on stories of journeys that students read about or stories that pupils have heard from elderly relatives or an adult in the school community might be able to share a story. If you are able to invite someone in from your local community for pupils to interview that provides a rich source of learning</a:t>
            </a:r>
            <a:r>
              <a:rPr kumimoji="0" lang="en-GB"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There are examples of journey stories written by primary pupils and their families in the resource https://thelinkingnetwork.org.uk/wp-content/uploads/2017/02/9-Lesson_3_Plan.doc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Some books for research include</a:t>
            </a:r>
            <a:r>
              <a:rPr lang="en-GB" b="0" i="1" dirty="0">
                <a:solidFill>
                  <a:srgbClr val="041205"/>
                </a:solidFill>
                <a:effectLst/>
                <a:latin typeface="Bebas Neue" panose="020B0606020202050201"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‘Legacies- Black British Pioneers’ by </a:t>
            </a:r>
            <a:r>
              <a:rPr lang="en-GB" sz="1200" i="1" dirty="0" err="1">
                <a:effectLst/>
                <a:latin typeface="Calibri" panose="020F0502020204030204" pitchFamily="34" charset="0"/>
                <a:ea typeface="Calibri" panose="020F0502020204030204" pitchFamily="34" charset="0"/>
                <a:cs typeface="Times New Roman" panose="02020603050405020304" pitchFamily="18" charset="0"/>
              </a:rPr>
              <a:t>Lania</a:t>
            </a:r>
            <a:r>
              <a:rPr lang="en-GB" sz="1200" i="1" dirty="0">
                <a:effectLst/>
                <a:latin typeface="Calibri" panose="020F0502020204030204" pitchFamily="34" charset="0"/>
                <a:ea typeface="Calibri" panose="020F0502020204030204" pitchFamily="34" charset="0"/>
                <a:cs typeface="Times New Roman" panose="02020603050405020304" pitchFamily="18" charset="0"/>
              </a:rPr>
              <a:t> </a:t>
            </a:r>
            <a:r>
              <a:rPr lang="en-GB" sz="1200" i="1" dirty="0" err="1">
                <a:effectLst/>
                <a:latin typeface="Calibri" panose="020F0502020204030204" pitchFamily="34" charset="0"/>
                <a:ea typeface="Calibri" panose="020F0502020204030204" pitchFamily="34" charset="0"/>
                <a:cs typeface="Times New Roman" panose="02020603050405020304" pitchFamily="18" charset="0"/>
              </a:rPr>
              <a:t>Narjee</a:t>
            </a:r>
            <a:r>
              <a:rPr lang="en-GB" sz="1200" i="1" dirty="0">
                <a:effectLst/>
                <a:latin typeface="Calibri" panose="020F0502020204030204" pitchFamily="34" charset="0"/>
                <a:ea typeface="Calibri" panose="020F0502020204030204" pitchFamily="34" charset="0"/>
                <a:cs typeface="Times New Roman" panose="02020603050405020304" pitchFamily="18" charset="0"/>
              </a:rPr>
              <a:t> , The Black Curriculum is a non -fiction book full of inspiring stories.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kern="100" dirty="0">
                <a:effectLst/>
                <a:latin typeface="Calibri" panose="020F0502020204030204" pitchFamily="34" charset="0"/>
                <a:ea typeface="Calibri" panose="020F0502020204030204" pitchFamily="34" charset="0"/>
                <a:cs typeface="Times New Roman" panose="02020603050405020304" pitchFamily="18" charset="0"/>
              </a:rPr>
              <a:t>‘The Place for me: Stories about the Windrush Generation’ produced by the Black Cultural Archives shares many real stories - suitable for Year 5- 6.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solidFill>
                  <a:srgbClr val="041205"/>
                </a:solidFill>
                <a:effectLst/>
                <a:latin typeface="Bebas Neue" panose="020B0606020202050201" pitchFamily="34" charset="0"/>
              </a:rPr>
              <a:t>https://windrush-monument.levellingup.gov.uk/celebrating-the-windrush-generation/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prstClr val="black"/>
                </a:solidFill>
                <a:effectLst/>
                <a:uLnTx/>
                <a:uFillTx/>
                <a:latin typeface="Calibri" panose="020F0502020204030204"/>
                <a:ea typeface="+mn-ea"/>
                <a:cs typeface="+mn-cs"/>
              </a:rPr>
              <a:t>Source Image of Windrush Outline: Isla, Pupil, Yorkshire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prstClr val="black"/>
                </a:solidFill>
                <a:effectLst/>
                <a:uLnTx/>
                <a:uFillTx/>
                <a:latin typeface="Calibri" panose="020F0502020204030204"/>
                <a:ea typeface="+mn-ea"/>
                <a:cs typeface="+mn-cs"/>
              </a:rPr>
              <a:t>Source Image of world map Pixabay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fld id="{8442A2B2-D265-4E9D-AB31-09FDEBBB5687}" type="slidenum">
              <a:rPr lang="en-GB" smtClean="0"/>
              <a:pPr/>
              <a:t>26</a:t>
            </a:fld>
            <a:endParaRPr lang="en-GB" dirty="0"/>
          </a:p>
        </p:txBody>
      </p:sp>
    </p:spTree>
    <p:extLst>
      <p:ext uri="{BB962C8B-B14F-4D97-AF65-F5344CB8AC3E}">
        <p14:creationId xmlns:p14="http://schemas.microsoft.com/office/powerpoint/2010/main" val="42470824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Optional slide</a:t>
            </a:r>
          </a:p>
        </p:txBody>
      </p:sp>
      <p:sp>
        <p:nvSpPr>
          <p:cNvPr id="4" name="Slide Number Placeholder 3"/>
          <p:cNvSpPr>
            <a:spLocks noGrp="1"/>
          </p:cNvSpPr>
          <p:nvPr>
            <p:ph type="sldNum" sz="quarter" idx="5"/>
          </p:nvPr>
        </p:nvSpPr>
        <p:spPr/>
        <p:txBody>
          <a:bodyPr/>
          <a:lstStyle/>
          <a:p>
            <a:fld id="{C0EFB52E-9B16-448C-8C50-9D8835E078A9}" type="slidenum">
              <a:rPr lang="en-GB" smtClean="0"/>
              <a:pPr/>
              <a:t>27</a:t>
            </a:fld>
            <a:endParaRPr lang="en-GB" dirty="0"/>
          </a:p>
        </p:txBody>
      </p:sp>
    </p:spTree>
    <p:extLst>
      <p:ext uri="{BB962C8B-B14F-4D97-AF65-F5344CB8AC3E}">
        <p14:creationId xmlns:p14="http://schemas.microsoft.com/office/powerpoint/2010/main" val="107744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Optional slide - If you are fortunate enough to be able to arrange for someone to come into the classroom and share their experiences of migration, then these slides are to support you.  We have also written guidance in the form of a toolkit on our website about bringing visitors into school. </a:t>
            </a:r>
          </a:p>
        </p:txBody>
      </p:sp>
      <p:sp>
        <p:nvSpPr>
          <p:cNvPr id="4" name="Slide Number Placeholder 3"/>
          <p:cNvSpPr>
            <a:spLocks noGrp="1"/>
          </p:cNvSpPr>
          <p:nvPr>
            <p:ph type="sldNum" sz="quarter" idx="5"/>
          </p:nvPr>
        </p:nvSpPr>
        <p:spPr/>
        <p:txBody>
          <a:bodyPr/>
          <a:lstStyle/>
          <a:p>
            <a:fld id="{C0EFB52E-9B16-448C-8C50-9D8835E078A9}" type="slidenum">
              <a:rPr lang="en-GB" smtClean="0"/>
              <a:pPr/>
              <a:t>28</a:t>
            </a:fld>
            <a:endParaRPr lang="en-GB" dirty="0"/>
          </a:p>
        </p:txBody>
      </p:sp>
    </p:spTree>
    <p:extLst>
      <p:ext uri="{BB962C8B-B14F-4D97-AF65-F5344CB8AC3E}">
        <p14:creationId xmlns:p14="http://schemas.microsoft.com/office/powerpoint/2010/main" val="15823033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Optional slide Encourage children to generate open questions that will prompt extended responses. </a:t>
            </a:r>
          </a:p>
        </p:txBody>
      </p:sp>
      <p:sp>
        <p:nvSpPr>
          <p:cNvPr id="4" name="Slide Number Placeholder 3"/>
          <p:cNvSpPr>
            <a:spLocks noGrp="1"/>
          </p:cNvSpPr>
          <p:nvPr>
            <p:ph type="sldNum" sz="quarter" idx="5"/>
          </p:nvPr>
        </p:nvSpPr>
        <p:spPr/>
        <p:txBody>
          <a:bodyPr/>
          <a:lstStyle/>
          <a:p>
            <a:fld id="{C0EFB52E-9B16-448C-8C50-9D8835E078A9}" type="slidenum">
              <a:rPr lang="en-GB" smtClean="0"/>
              <a:pPr/>
              <a:t>29</a:t>
            </a:fld>
            <a:endParaRPr lang="en-GB" dirty="0"/>
          </a:p>
        </p:txBody>
      </p:sp>
    </p:spTree>
    <p:extLst>
      <p:ext uri="{BB962C8B-B14F-4D97-AF65-F5344CB8AC3E}">
        <p14:creationId xmlns:p14="http://schemas.microsoft.com/office/powerpoint/2010/main" val="1169654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Optional slide</a:t>
            </a:r>
          </a:p>
        </p:txBody>
      </p:sp>
      <p:sp>
        <p:nvSpPr>
          <p:cNvPr id="4" name="Slide Number Placeholder 3"/>
          <p:cNvSpPr>
            <a:spLocks noGrp="1"/>
          </p:cNvSpPr>
          <p:nvPr>
            <p:ph type="sldNum" sz="quarter" idx="5"/>
          </p:nvPr>
        </p:nvSpPr>
        <p:spPr/>
        <p:txBody>
          <a:bodyPr/>
          <a:lstStyle/>
          <a:p>
            <a:fld id="{C0EFB52E-9B16-448C-8C50-9D8835E078A9}" type="slidenum">
              <a:rPr lang="en-GB" smtClean="0"/>
              <a:pPr/>
              <a:t>30</a:t>
            </a:fld>
            <a:endParaRPr lang="en-GB" dirty="0"/>
          </a:p>
        </p:txBody>
      </p:sp>
    </p:spTree>
    <p:extLst>
      <p:ext uri="{BB962C8B-B14F-4D97-AF65-F5344CB8AC3E}">
        <p14:creationId xmlns:p14="http://schemas.microsoft.com/office/powerpoint/2010/main" val="20802451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Optional slide</a:t>
            </a:r>
          </a:p>
        </p:txBody>
      </p:sp>
      <p:sp>
        <p:nvSpPr>
          <p:cNvPr id="4" name="Slide Number Placeholder 3"/>
          <p:cNvSpPr>
            <a:spLocks noGrp="1"/>
          </p:cNvSpPr>
          <p:nvPr>
            <p:ph type="sldNum" sz="quarter" idx="5"/>
          </p:nvPr>
        </p:nvSpPr>
        <p:spPr/>
        <p:txBody>
          <a:bodyPr/>
          <a:lstStyle/>
          <a:p>
            <a:fld id="{C0EFB52E-9B16-448C-8C50-9D8835E078A9}" type="slidenum">
              <a:rPr lang="en-GB" smtClean="0"/>
              <a:pPr/>
              <a:t>31</a:t>
            </a:fld>
            <a:endParaRPr lang="en-GB" dirty="0"/>
          </a:p>
        </p:txBody>
      </p:sp>
    </p:spTree>
    <p:extLst>
      <p:ext uri="{BB962C8B-B14F-4D97-AF65-F5344CB8AC3E}">
        <p14:creationId xmlns:p14="http://schemas.microsoft.com/office/powerpoint/2010/main" val="898144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do have visitors coming into school, it is always good to create space for pupils to reflect on their meeting. It is especially important when discussing challenging themes such as those around migration, settling in a new country, racism and prejudice. </a:t>
            </a:r>
          </a:p>
          <a:p>
            <a:endParaRPr lang="en-GB" dirty="0"/>
          </a:p>
          <a:p>
            <a:r>
              <a:rPr lang="en-GB" dirty="0"/>
              <a:t>You could ask pupils open questions to give them a chance to gather their thoughts. How did  you feel? Do you have any immediate thoughts? </a:t>
            </a:r>
          </a:p>
          <a:p>
            <a:endParaRPr lang="en-GB" dirty="0"/>
          </a:p>
          <a:p>
            <a:r>
              <a:rPr lang="en-GB" i="1" dirty="0"/>
              <a:t>Jamaican Sunset Image Source: Charles Dacres, Bradford  </a:t>
            </a:r>
          </a:p>
        </p:txBody>
      </p:sp>
      <p:sp>
        <p:nvSpPr>
          <p:cNvPr id="4" name="Slide Number Placeholder 3"/>
          <p:cNvSpPr>
            <a:spLocks noGrp="1"/>
          </p:cNvSpPr>
          <p:nvPr>
            <p:ph type="sldNum" sz="quarter" idx="5"/>
          </p:nvPr>
        </p:nvSpPr>
        <p:spPr/>
        <p:txBody>
          <a:bodyPr/>
          <a:lstStyle/>
          <a:p>
            <a:fld id="{8442A2B2-D265-4E9D-AB31-09FDEBBB5687}" type="slidenum">
              <a:rPr lang="en-GB" smtClean="0"/>
              <a:pPr/>
              <a:t>32</a:t>
            </a:fld>
            <a:endParaRPr lang="en-GB" dirty="0"/>
          </a:p>
        </p:txBody>
      </p:sp>
    </p:spTree>
    <p:extLst>
      <p:ext uri="{BB962C8B-B14F-4D97-AF65-F5344CB8AC3E}">
        <p14:creationId xmlns:p14="http://schemas.microsoft.com/office/powerpoint/2010/main" val="3344415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90C91-1551-4825-B9E5-4A8DC96286B7}"/>
              </a:ext>
            </a:extLst>
          </p:cNvPr>
          <p:cNvSpPr>
            <a:spLocks noGrp="1"/>
          </p:cNvSpPr>
          <p:nvPr>
            <p:ph type="ctrTitle"/>
          </p:nvPr>
        </p:nvSpPr>
        <p:spPr>
          <a:xfrm>
            <a:off x="1143000" y="1122363"/>
            <a:ext cx="6858000" cy="2387600"/>
          </a:xfrm>
        </p:spPr>
        <p:txBody>
          <a:bodyPr anchor="b">
            <a:normAutofit/>
          </a:bodyPr>
          <a:lstStyle>
            <a:lvl1pPr algn="ctr">
              <a:defRPr sz="5400" b="1">
                <a:solidFill>
                  <a:srgbClr val="45AC34"/>
                </a:solidFill>
                <a:latin typeface="Comic Sans MS" panose="030F0702030302020204" pitchFamily="66"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9A4C5D23-2D60-46CB-ACF2-2377FB14451C}"/>
              </a:ext>
            </a:extLst>
          </p:cNvPr>
          <p:cNvSpPr>
            <a:spLocks noGrp="1"/>
          </p:cNvSpPr>
          <p:nvPr>
            <p:ph type="subTitle" idx="1"/>
          </p:nvPr>
        </p:nvSpPr>
        <p:spPr>
          <a:xfrm>
            <a:off x="1143000" y="3602038"/>
            <a:ext cx="6858000" cy="1655762"/>
          </a:xfrm>
        </p:spPr>
        <p:txBody>
          <a:bodyPr/>
          <a:lstStyle>
            <a:lvl1pPr marL="0" indent="0" algn="ctr">
              <a:buNone/>
              <a:defRPr sz="1800">
                <a:latin typeface="Comic Sans MS" panose="030F0702030302020204" pitchFamily="66"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10C9B9B2-78FC-4771-8C95-4157D349A88E}"/>
              </a:ext>
            </a:extLst>
          </p:cNvPr>
          <p:cNvSpPr>
            <a:spLocks noGrp="1"/>
          </p:cNvSpPr>
          <p:nvPr>
            <p:ph type="dt" sz="half" idx="10"/>
          </p:nvPr>
        </p:nvSpPr>
        <p:spPr/>
        <p:txBody>
          <a:bodyPr/>
          <a:lstStyle>
            <a:lvl1pPr>
              <a:defRPr>
                <a:latin typeface="Muli" panose="02000503040000020004" pitchFamily="2" charset="0"/>
              </a:defRPr>
            </a:lvl1pPr>
          </a:lstStyle>
          <a:p>
            <a:fld id="{9F4F49B1-5E14-4C8F-827A-9B8145AC4D7B}" type="datetimeFigureOut">
              <a:rPr lang="en-GB" smtClean="0"/>
              <a:pPr/>
              <a:t>24/05/2024</a:t>
            </a:fld>
            <a:endParaRPr lang="en-GB" dirty="0"/>
          </a:p>
        </p:txBody>
      </p:sp>
      <p:sp>
        <p:nvSpPr>
          <p:cNvPr id="5" name="Footer Placeholder 4">
            <a:extLst>
              <a:ext uri="{FF2B5EF4-FFF2-40B4-BE49-F238E27FC236}">
                <a16:creationId xmlns:a16="http://schemas.microsoft.com/office/drawing/2014/main" id="{2C2E7581-9AE1-432E-AD37-37B4FAAB6898}"/>
              </a:ext>
            </a:extLst>
          </p:cNvPr>
          <p:cNvSpPr>
            <a:spLocks noGrp="1"/>
          </p:cNvSpPr>
          <p:nvPr>
            <p:ph type="ftr" sz="quarter" idx="11"/>
          </p:nvPr>
        </p:nvSpPr>
        <p:spPr>
          <a:xfrm>
            <a:off x="3028950" y="6161089"/>
            <a:ext cx="3086100" cy="365125"/>
          </a:xfrm>
        </p:spPr>
        <p:txBody>
          <a:bodyPr/>
          <a:lstStyle>
            <a:lvl1pPr>
              <a:defRPr>
                <a:latin typeface="Muli" panose="02000503040000020004" pitchFamily="2" charset="0"/>
              </a:defRPr>
            </a:lvl1pPr>
          </a:lstStyle>
          <a:p>
            <a:endParaRPr lang="en-GB" dirty="0"/>
          </a:p>
        </p:txBody>
      </p:sp>
      <p:sp>
        <p:nvSpPr>
          <p:cNvPr id="6" name="Slide Number Placeholder 5">
            <a:extLst>
              <a:ext uri="{FF2B5EF4-FFF2-40B4-BE49-F238E27FC236}">
                <a16:creationId xmlns:a16="http://schemas.microsoft.com/office/drawing/2014/main" id="{D2198077-5C7B-445A-9AE0-29B9313DB613}"/>
              </a:ext>
            </a:extLst>
          </p:cNvPr>
          <p:cNvSpPr>
            <a:spLocks noGrp="1"/>
          </p:cNvSpPr>
          <p:nvPr>
            <p:ph type="sldNum" sz="quarter" idx="12"/>
          </p:nvPr>
        </p:nvSpPr>
        <p:spPr/>
        <p:txBody>
          <a:bodyPr/>
          <a:lstStyle>
            <a:lvl1pPr>
              <a:defRPr>
                <a:latin typeface="Muli" panose="02000503040000020004" pitchFamily="2" charset="0"/>
              </a:defRPr>
            </a:lvl1pPr>
          </a:lstStyle>
          <a:p>
            <a:fld id="{CED8F17D-9089-4E8D-8041-DBB9FAA20399}" type="slidenum">
              <a:rPr lang="en-GB" smtClean="0"/>
              <a:pPr/>
              <a:t>‹#›</a:t>
            </a:fld>
            <a:endParaRPr lang="en-GB" dirty="0"/>
          </a:p>
        </p:txBody>
      </p:sp>
    </p:spTree>
    <p:extLst>
      <p:ext uri="{BB962C8B-B14F-4D97-AF65-F5344CB8AC3E}">
        <p14:creationId xmlns:p14="http://schemas.microsoft.com/office/powerpoint/2010/main" val="2829276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97F71-6552-4C56-B460-E1F58444F598}"/>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43B4C09B-2E8C-4AAF-BDE9-5746E1F0DCD3}"/>
              </a:ext>
            </a:extLst>
          </p:cNvPr>
          <p:cNvSpPr>
            <a:spLocks noGrp="1"/>
          </p:cNvSpPr>
          <p:nvPr>
            <p:ph idx="1"/>
          </p:nvPr>
        </p:nvSpPr>
        <p:spPr>
          <a:xfrm>
            <a:off x="628650" y="1870077"/>
            <a:ext cx="78867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7BF15F-7B86-49E3-8345-058DFB10587F}"/>
              </a:ext>
            </a:extLst>
          </p:cNvPr>
          <p:cNvSpPr>
            <a:spLocks noGrp="1"/>
          </p:cNvSpPr>
          <p:nvPr>
            <p:ph type="dt" sz="half" idx="10"/>
          </p:nvPr>
        </p:nvSpPr>
        <p:spPr/>
        <p:txBody>
          <a:bodyPr/>
          <a:lstStyle/>
          <a:p>
            <a:fld id="{9F4F49B1-5E14-4C8F-827A-9B8145AC4D7B}" type="datetimeFigureOut">
              <a:rPr lang="en-GB" smtClean="0"/>
              <a:pPr/>
              <a:t>24/05/2024</a:t>
            </a:fld>
            <a:endParaRPr lang="en-GB" dirty="0"/>
          </a:p>
        </p:txBody>
      </p:sp>
      <p:sp>
        <p:nvSpPr>
          <p:cNvPr id="5" name="Footer Placeholder 4">
            <a:extLst>
              <a:ext uri="{FF2B5EF4-FFF2-40B4-BE49-F238E27FC236}">
                <a16:creationId xmlns:a16="http://schemas.microsoft.com/office/drawing/2014/main" id="{650F8EA8-3EF8-43F6-83CC-C96B75B2A84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6EF92AA-2C32-4A5C-8C9B-EAE2ABF8CD66}"/>
              </a:ext>
            </a:extLst>
          </p:cNvPr>
          <p:cNvSpPr>
            <a:spLocks noGrp="1"/>
          </p:cNvSpPr>
          <p:nvPr>
            <p:ph type="sldNum" sz="quarter" idx="12"/>
          </p:nvPr>
        </p:nvSpPr>
        <p:spPr/>
        <p:txBody>
          <a:bodyPr/>
          <a:lstStyle/>
          <a:p>
            <a:fld id="{CED8F17D-9089-4E8D-8041-DBB9FAA20399}" type="slidenum">
              <a:rPr lang="en-GB" smtClean="0"/>
              <a:pPr/>
              <a:t>‹#›</a:t>
            </a:fld>
            <a:endParaRPr lang="en-GB" dirty="0"/>
          </a:p>
        </p:txBody>
      </p:sp>
    </p:spTree>
    <p:extLst>
      <p:ext uri="{BB962C8B-B14F-4D97-AF65-F5344CB8AC3E}">
        <p14:creationId xmlns:p14="http://schemas.microsoft.com/office/powerpoint/2010/main" val="1502569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8BD60-4FC2-40C6-BDAB-CAA6CEFA5C5F}"/>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4500264-A4E5-41BC-B200-0827CE534E9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7FEA57-B7D6-4FA7-8E12-587B9209564E}"/>
              </a:ext>
            </a:extLst>
          </p:cNvPr>
          <p:cNvSpPr>
            <a:spLocks noGrp="1"/>
          </p:cNvSpPr>
          <p:nvPr>
            <p:ph type="dt" sz="half" idx="10"/>
          </p:nvPr>
        </p:nvSpPr>
        <p:spPr/>
        <p:txBody>
          <a:bodyPr/>
          <a:lstStyle/>
          <a:p>
            <a:fld id="{9F4F49B1-5E14-4C8F-827A-9B8145AC4D7B}" type="datetimeFigureOut">
              <a:rPr lang="en-GB" smtClean="0"/>
              <a:pPr/>
              <a:t>24/05/2024</a:t>
            </a:fld>
            <a:endParaRPr lang="en-GB" dirty="0"/>
          </a:p>
        </p:txBody>
      </p:sp>
      <p:sp>
        <p:nvSpPr>
          <p:cNvPr id="5" name="Footer Placeholder 4">
            <a:extLst>
              <a:ext uri="{FF2B5EF4-FFF2-40B4-BE49-F238E27FC236}">
                <a16:creationId xmlns:a16="http://schemas.microsoft.com/office/drawing/2014/main" id="{ECEFC67D-674C-4332-B4CF-4EACF6ECFB6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B3DF675-424A-4422-87C9-B4C34AC70386}"/>
              </a:ext>
            </a:extLst>
          </p:cNvPr>
          <p:cNvSpPr>
            <a:spLocks noGrp="1"/>
          </p:cNvSpPr>
          <p:nvPr>
            <p:ph type="sldNum" sz="quarter" idx="12"/>
          </p:nvPr>
        </p:nvSpPr>
        <p:spPr/>
        <p:txBody>
          <a:bodyPr/>
          <a:lstStyle/>
          <a:p>
            <a:fld id="{CED8F17D-9089-4E8D-8041-DBB9FAA20399}" type="slidenum">
              <a:rPr lang="en-GB" smtClean="0"/>
              <a:pPr/>
              <a:t>‹#›</a:t>
            </a:fld>
            <a:endParaRPr lang="en-GB" dirty="0"/>
          </a:p>
        </p:txBody>
      </p:sp>
    </p:spTree>
    <p:extLst>
      <p:ext uri="{BB962C8B-B14F-4D97-AF65-F5344CB8AC3E}">
        <p14:creationId xmlns:p14="http://schemas.microsoft.com/office/powerpoint/2010/main" val="145932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15A52-6742-4C44-BA3B-18869A4638B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023A38-EA4F-4766-A34C-B89B6113F1B3}"/>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2052D50-93F4-4604-996F-16437ABF4069}"/>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D75AC97-FC70-4695-AE39-2821236E1E8D}"/>
              </a:ext>
            </a:extLst>
          </p:cNvPr>
          <p:cNvSpPr>
            <a:spLocks noGrp="1"/>
          </p:cNvSpPr>
          <p:nvPr>
            <p:ph type="dt" sz="half" idx="10"/>
          </p:nvPr>
        </p:nvSpPr>
        <p:spPr/>
        <p:txBody>
          <a:bodyPr/>
          <a:lstStyle/>
          <a:p>
            <a:fld id="{9F4F49B1-5E14-4C8F-827A-9B8145AC4D7B}" type="datetimeFigureOut">
              <a:rPr lang="en-GB" smtClean="0"/>
              <a:pPr/>
              <a:t>24/05/2024</a:t>
            </a:fld>
            <a:endParaRPr lang="en-GB" dirty="0"/>
          </a:p>
        </p:txBody>
      </p:sp>
      <p:sp>
        <p:nvSpPr>
          <p:cNvPr id="6" name="Footer Placeholder 5">
            <a:extLst>
              <a:ext uri="{FF2B5EF4-FFF2-40B4-BE49-F238E27FC236}">
                <a16:creationId xmlns:a16="http://schemas.microsoft.com/office/drawing/2014/main" id="{EAFDC31F-EDE2-448D-9EA5-CD3F20FD0CFD}"/>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1CA812DB-CE37-47A1-B59C-8B283B204764}"/>
              </a:ext>
            </a:extLst>
          </p:cNvPr>
          <p:cNvSpPr>
            <a:spLocks noGrp="1"/>
          </p:cNvSpPr>
          <p:nvPr>
            <p:ph type="sldNum" sz="quarter" idx="12"/>
          </p:nvPr>
        </p:nvSpPr>
        <p:spPr/>
        <p:txBody>
          <a:bodyPr/>
          <a:lstStyle/>
          <a:p>
            <a:fld id="{CED8F17D-9089-4E8D-8041-DBB9FAA20399}" type="slidenum">
              <a:rPr lang="en-GB" smtClean="0"/>
              <a:pPr/>
              <a:t>‹#›</a:t>
            </a:fld>
            <a:endParaRPr lang="en-GB" dirty="0"/>
          </a:p>
        </p:txBody>
      </p:sp>
    </p:spTree>
    <p:extLst>
      <p:ext uri="{BB962C8B-B14F-4D97-AF65-F5344CB8AC3E}">
        <p14:creationId xmlns:p14="http://schemas.microsoft.com/office/powerpoint/2010/main" val="572140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E11D8-67E6-4F1B-A34D-2E3A1FF41E34}"/>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1EFA15-D5B7-4395-80B5-7DFF2328E5F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5C0FDD2-9142-43D4-BAAD-E6D935F23D9C}"/>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BE8C0A-892F-4E05-B732-181121C5A99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0C60440-3515-471C-ACCD-FE636C59454E}"/>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0E51A10-8CBD-41CC-AAC5-469DEA7517FB}"/>
              </a:ext>
            </a:extLst>
          </p:cNvPr>
          <p:cNvSpPr>
            <a:spLocks noGrp="1"/>
          </p:cNvSpPr>
          <p:nvPr>
            <p:ph type="dt" sz="half" idx="10"/>
          </p:nvPr>
        </p:nvSpPr>
        <p:spPr/>
        <p:txBody>
          <a:bodyPr/>
          <a:lstStyle/>
          <a:p>
            <a:fld id="{9F4F49B1-5E14-4C8F-827A-9B8145AC4D7B}" type="datetimeFigureOut">
              <a:rPr lang="en-GB" smtClean="0"/>
              <a:pPr/>
              <a:t>24/05/2024</a:t>
            </a:fld>
            <a:endParaRPr lang="en-GB" dirty="0"/>
          </a:p>
        </p:txBody>
      </p:sp>
      <p:sp>
        <p:nvSpPr>
          <p:cNvPr id="8" name="Footer Placeholder 7">
            <a:extLst>
              <a:ext uri="{FF2B5EF4-FFF2-40B4-BE49-F238E27FC236}">
                <a16:creationId xmlns:a16="http://schemas.microsoft.com/office/drawing/2014/main" id="{2EAA0F9A-AC2E-4102-A1B1-8A4806B4F222}"/>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5C1A3924-F869-4BAA-BFAC-AAE91A71E37D}"/>
              </a:ext>
            </a:extLst>
          </p:cNvPr>
          <p:cNvSpPr>
            <a:spLocks noGrp="1"/>
          </p:cNvSpPr>
          <p:nvPr>
            <p:ph type="sldNum" sz="quarter" idx="12"/>
          </p:nvPr>
        </p:nvSpPr>
        <p:spPr/>
        <p:txBody>
          <a:bodyPr/>
          <a:lstStyle/>
          <a:p>
            <a:fld id="{CED8F17D-9089-4E8D-8041-DBB9FAA20399}" type="slidenum">
              <a:rPr lang="en-GB" smtClean="0"/>
              <a:pPr/>
              <a:t>‹#›</a:t>
            </a:fld>
            <a:endParaRPr lang="en-GB" dirty="0"/>
          </a:p>
        </p:txBody>
      </p:sp>
    </p:spTree>
    <p:extLst>
      <p:ext uri="{BB962C8B-B14F-4D97-AF65-F5344CB8AC3E}">
        <p14:creationId xmlns:p14="http://schemas.microsoft.com/office/powerpoint/2010/main" val="468749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27EF3-D15B-41F2-B208-41609F2A8DE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3825D5F-E046-4521-8E95-47AB4E76F81F}"/>
              </a:ext>
            </a:extLst>
          </p:cNvPr>
          <p:cNvSpPr>
            <a:spLocks noGrp="1"/>
          </p:cNvSpPr>
          <p:nvPr>
            <p:ph type="dt" sz="half" idx="10"/>
          </p:nvPr>
        </p:nvSpPr>
        <p:spPr/>
        <p:txBody>
          <a:bodyPr/>
          <a:lstStyle/>
          <a:p>
            <a:fld id="{9F4F49B1-5E14-4C8F-827A-9B8145AC4D7B}" type="datetimeFigureOut">
              <a:rPr lang="en-GB" smtClean="0"/>
              <a:pPr/>
              <a:t>24/05/2024</a:t>
            </a:fld>
            <a:endParaRPr lang="en-GB" dirty="0"/>
          </a:p>
        </p:txBody>
      </p:sp>
      <p:sp>
        <p:nvSpPr>
          <p:cNvPr id="4" name="Footer Placeholder 3">
            <a:extLst>
              <a:ext uri="{FF2B5EF4-FFF2-40B4-BE49-F238E27FC236}">
                <a16:creationId xmlns:a16="http://schemas.microsoft.com/office/drawing/2014/main" id="{796FB2C6-B482-4E97-8A65-864A45CA7D15}"/>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0383F91-56EB-4076-AFE7-976709AA0F22}"/>
              </a:ext>
            </a:extLst>
          </p:cNvPr>
          <p:cNvSpPr>
            <a:spLocks noGrp="1"/>
          </p:cNvSpPr>
          <p:nvPr>
            <p:ph type="sldNum" sz="quarter" idx="12"/>
          </p:nvPr>
        </p:nvSpPr>
        <p:spPr/>
        <p:txBody>
          <a:bodyPr/>
          <a:lstStyle/>
          <a:p>
            <a:fld id="{CED8F17D-9089-4E8D-8041-DBB9FAA20399}" type="slidenum">
              <a:rPr lang="en-GB" smtClean="0"/>
              <a:pPr/>
              <a:t>‹#›</a:t>
            </a:fld>
            <a:endParaRPr lang="en-GB" dirty="0"/>
          </a:p>
        </p:txBody>
      </p:sp>
    </p:spTree>
    <p:extLst>
      <p:ext uri="{BB962C8B-B14F-4D97-AF65-F5344CB8AC3E}">
        <p14:creationId xmlns:p14="http://schemas.microsoft.com/office/powerpoint/2010/main" val="261203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0586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30AB8-0BE8-4A91-AAB5-3329698D1FB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87CC0E-46F4-413A-B654-90CAE2C4806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D0AB70C-AFC4-4757-A426-60BDAB27491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4D4D9DE-05F5-4665-9A5D-D37B48178BAE}"/>
              </a:ext>
            </a:extLst>
          </p:cNvPr>
          <p:cNvSpPr>
            <a:spLocks noGrp="1"/>
          </p:cNvSpPr>
          <p:nvPr>
            <p:ph type="dt" sz="half" idx="10"/>
          </p:nvPr>
        </p:nvSpPr>
        <p:spPr/>
        <p:txBody>
          <a:bodyPr/>
          <a:lstStyle/>
          <a:p>
            <a:fld id="{9F4F49B1-5E14-4C8F-827A-9B8145AC4D7B}" type="datetimeFigureOut">
              <a:rPr lang="en-GB" smtClean="0"/>
              <a:pPr/>
              <a:t>24/05/2024</a:t>
            </a:fld>
            <a:endParaRPr lang="en-GB" dirty="0"/>
          </a:p>
        </p:txBody>
      </p:sp>
      <p:sp>
        <p:nvSpPr>
          <p:cNvPr id="6" name="Footer Placeholder 5">
            <a:extLst>
              <a:ext uri="{FF2B5EF4-FFF2-40B4-BE49-F238E27FC236}">
                <a16:creationId xmlns:a16="http://schemas.microsoft.com/office/drawing/2014/main" id="{763BC7F1-310B-46E1-B413-9221E0A358D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F6BCDA6-EA4D-491D-B3F4-325022693EF4}"/>
              </a:ext>
            </a:extLst>
          </p:cNvPr>
          <p:cNvSpPr>
            <a:spLocks noGrp="1"/>
          </p:cNvSpPr>
          <p:nvPr>
            <p:ph type="sldNum" sz="quarter" idx="12"/>
          </p:nvPr>
        </p:nvSpPr>
        <p:spPr/>
        <p:txBody>
          <a:bodyPr/>
          <a:lstStyle/>
          <a:p>
            <a:fld id="{CED8F17D-9089-4E8D-8041-DBB9FAA20399}" type="slidenum">
              <a:rPr lang="en-GB" smtClean="0"/>
              <a:pPr/>
              <a:t>‹#›</a:t>
            </a:fld>
            <a:endParaRPr lang="en-GB" dirty="0"/>
          </a:p>
        </p:txBody>
      </p:sp>
    </p:spTree>
    <p:extLst>
      <p:ext uri="{BB962C8B-B14F-4D97-AF65-F5344CB8AC3E}">
        <p14:creationId xmlns:p14="http://schemas.microsoft.com/office/powerpoint/2010/main" val="4013472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C1167-737B-47B1-90EF-15657D752D7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A1A060F-2750-479D-8F8C-D471BFB1AE9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dirty="0"/>
          </a:p>
        </p:txBody>
      </p:sp>
      <p:sp>
        <p:nvSpPr>
          <p:cNvPr id="4" name="Text Placeholder 3">
            <a:extLst>
              <a:ext uri="{FF2B5EF4-FFF2-40B4-BE49-F238E27FC236}">
                <a16:creationId xmlns:a16="http://schemas.microsoft.com/office/drawing/2014/main" id="{0B0378F1-503B-4357-854B-D4E93A3F997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3E1567-FE6C-4EBA-840E-D5AF9EDF9829}"/>
              </a:ext>
            </a:extLst>
          </p:cNvPr>
          <p:cNvSpPr>
            <a:spLocks noGrp="1"/>
          </p:cNvSpPr>
          <p:nvPr>
            <p:ph type="dt" sz="half" idx="10"/>
          </p:nvPr>
        </p:nvSpPr>
        <p:spPr/>
        <p:txBody>
          <a:bodyPr/>
          <a:lstStyle/>
          <a:p>
            <a:fld id="{9F4F49B1-5E14-4C8F-827A-9B8145AC4D7B}" type="datetimeFigureOut">
              <a:rPr lang="en-GB" smtClean="0"/>
              <a:pPr/>
              <a:t>24/05/2024</a:t>
            </a:fld>
            <a:endParaRPr lang="en-GB" dirty="0"/>
          </a:p>
        </p:txBody>
      </p:sp>
      <p:sp>
        <p:nvSpPr>
          <p:cNvPr id="6" name="Footer Placeholder 5">
            <a:extLst>
              <a:ext uri="{FF2B5EF4-FFF2-40B4-BE49-F238E27FC236}">
                <a16:creationId xmlns:a16="http://schemas.microsoft.com/office/drawing/2014/main" id="{53E608E2-FA91-4E5D-8BA6-CA8C47ED4C7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938D8EF-C086-4E91-BAD5-628F265F74CD}"/>
              </a:ext>
            </a:extLst>
          </p:cNvPr>
          <p:cNvSpPr>
            <a:spLocks noGrp="1"/>
          </p:cNvSpPr>
          <p:nvPr>
            <p:ph type="sldNum" sz="quarter" idx="12"/>
          </p:nvPr>
        </p:nvSpPr>
        <p:spPr/>
        <p:txBody>
          <a:bodyPr/>
          <a:lstStyle/>
          <a:p>
            <a:fld id="{CED8F17D-9089-4E8D-8041-DBB9FAA20399}" type="slidenum">
              <a:rPr lang="en-GB" smtClean="0"/>
              <a:pPr/>
              <a:t>‹#›</a:t>
            </a:fld>
            <a:endParaRPr lang="en-GB" dirty="0"/>
          </a:p>
        </p:txBody>
      </p:sp>
    </p:spTree>
    <p:extLst>
      <p:ext uri="{BB962C8B-B14F-4D97-AF65-F5344CB8AC3E}">
        <p14:creationId xmlns:p14="http://schemas.microsoft.com/office/powerpoint/2010/main" val="3271216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10325-0143-48E9-B76E-7C88540E211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9D110B-D312-4F7B-B131-48AC9C2AD8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9EF799-6A10-47EB-96A1-6C7F42C6158C}"/>
              </a:ext>
            </a:extLst>
          </p:cNvPr>
          <p:cNvSpPr>
            <a:spLocks noGrp="1"/>
          </p:cNvSpPr>
          <p:nvPr>
            <p:ph type="dt" sz="half" idx="10"/>
          </p:nvPr>
        </p:nvSpPr>
        <p:spPr/>
        <p:txBody>
          <a:bodyPr/>
          <a:lstStyle/>
          <a:p>
            <a:fld id="{9F4F49B1-5E14-4C8F-827A-9B8145AC4D7B}" type="datetimeFigureOut">
              <a:rPr lang="en-GB" smtClean="0"/>
              <a:pPr/>
              <a:t>24/05/2024</a:t>
            </a:fld>
            <a:endParaRPr lang="en-GB" dirty="0"/>
          </a:p>
        </p:txBody>
      </p:sp>
      <p:sp>
        <p:nvSpPr>
          <p:cNvPr id="5" name="Footer Placeholder 4">
            <a:extLst>
              <a:ext uri="{FF2B5EF4-FFF2-40B4-BE49-F238E27FC236}">
                <a16:creationId xmlns:a16="http://schemas.microsoft.com/office/drawing/2014/main" id="{6013AAC6-5FD0-427A-BD59-4358B45F8BA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8BA29B-C6F4-4C1B-B3D9-9AA2681CCB9D}"/>
              </a:ext>
            </a:extLst>
          </p:cNvPr>
          <p:cNvSpPr>
            <a:spLocks noGrp="1"/>
          </p:cNvSpPr>
          <p:nvPr>
            <p:ph type="sldNum" sz="quarter" idx="12"/>
          </p:nvPr>
        </p:nvSpPr>
        <p:spPr/>
        <p:txBody>
          <a:bodyPr/>
          <a:lstStyle/>
          <a:p>
            <a:fld id="{CED8F17D-9089-4E8D-8041-DBB9FAA20399}" type="slidenum">
              <a:rPr lang="en-GB" smtClean="0"/>
              <a:pPr/>
              <a:t>‹#›</a:t>
            </a:fld>
            <a:endParaRPr lang="en-GB" dirty="0"/>
          </a:p>
        </p:txBody>
      </p:sp>
    </p:spTree>
    <p:extLst>
      <p:ext uri="{BB962C8B-B14F-4D97-AF65-F5344CB8AC3E}">
        <p14:creationId xmlns:p14="http://schemas.microsoft.com/office/powerpoint/2010/main" val="3839159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E75426-3356-40FE-9452-1DBD2B9666F9}"/>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A4B38DA-A0F8-4EAA-A7B1-4B3A4BB2F91D}"/>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478624-8802-43DB-9120-EFCBE402457E}"/>
              </a:ext>
            </a:extLst>
          </p:cNvPr>
          <p:cNvSpPr>
            <a:spLocks noGrp="1"/>
          </p:cNvSpPr>
          <p:nvPr>
            <p:ph type="dt" sz="half" idx="10"/>
          </p:nvPr>
        </p:nvSpPr>
        <p:spPr/>
        <p:txBody>
          <a:bodyPr/>
          <a:lstStyle/>
          <a:p>
            <a:fld id="{9F4F49B1-5E14-4C8F-827A-9B8145AC4D7B}" type="datetimeFigureOut">
              <a:rPr lang="en-GB" smtClean="0"/>
              <a:pPr/>
              <a:t>24/05/2024</a:t>
            </a:fld>
            <a:endParaRPr lang="en-GB" dirty="0"/>
          </a:p>
        </p:txBody>
      </p:sp>
      <p:sp>
        <p:nvSpPr>
          <p:cNvPr id="5" name="Footer Placeholder 4">
            <a:extLst>
              <a:ext uri="{FF2B5EF4-FFF2-40B4-BE49-F238E27FC236}">
                <a16:creationId xmlns:a16="http://schemas.microsoft.com/office/drawing/2014/main" id="{D4F423FA-5D4A-4080-8810-D2BE7941495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651E730-7DAC-4D5A-A621-4B0BFC40C330}"/>
              </a:ext>
            </a:extLst>
          </p:cNvPr>
          <p:cNvSpPr>
            <a:spLocks noGrp="1"/>
          </p:cNvSpPr>
          <p:nvPr>
            <p:ph type="sldNum" sz="quarter" idx="12"/>
          </p:nvPr>
        </p:nvSpPr>
        <p:spPr/>
        <p:txBody>
          <a:bodyPr/>
          <a:lstStyle/>
          <a:p>
            <a:fld id="{CED8F17D-9089-4E8D-8041-DBB9FAA20399}" type="slidenum">
              <a:rPr lang="en-GB" smtClean="0"/>
              <a:pPr/>
              <a:t>‹#›</a:t>
            </a:fld>
            <a:endParaRPr lang="en-GB" dirty="0"/>
          </a:p>
        </p:txBody>
      </p:sp>
    </p:spTree>
    <p:extLst>
      <p:ext uri="{BB962C8B-B14F-4D97-AF65-F5344CB8AC3E}">
        <p14:creationId xmlns:p14="http://schemas.microsoft.com/office/powerpoint/2010/main" val="899706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B4816-D1A8-41E8-A00E-FD162DF922A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D5ADEA4-08BD-4A66-B4C5-BC005F95E1E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6D7A9B7-E0C6-43A2-8B1A-569AA86D5EAF}"/>
              </a:ext>
            </a:extLst>
          </p:cNvPr>
          <p:cNvSpPr>
            <a:spLocks noGrp="1"/>
          </p:cNvSpPr>
          <p:nvPr>
            <p:ph type="dt" sz="half" idx="10"/>
          </p:nvPr>
        </p:nvSpPr>
        <p:spPr/>
        <p:txBody>
          <a:bodyPr/>
          <a:lstStyle/>
          <a:p>
            <a:fld id="{811E5335-2BCD-43AD-836B-37B13D431756}" type="datetimeFigureOut">
              <a:rPr lang="en-GB" smtClean="0"/>
              <a:pPr/>
              <a:t>24/05/2024</a:t>
            </a:fld>
            <a:endParaRPr lang="en-GB" dirty="0"/>
          </a:p>
        </p:txBody>
      </p:sp>
      <p:sp>
        <p:nvSpPr>
          <p:cNvPr id="5" name="Footer Placeholder 4">
            <a:extLst>
              <a:ext uri="{FF2B5EF4-FFF2-40B4-BE49-F238E27FC236}">
                <a16:creationId xmlns:a16="http://schemas.microsoft.com/office/drawing/2014/main" id="{476CE119-3275-4AD2-B966-3AFD9061ED7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62D3762-5606-4F86-BD8C-127378AFF235}"/>
              </a:ext>
            </a:extLst>
          </p:cNvPr>
          <p:cNvSpPr>
            <a:spLocks noGrp="1"/>
          </p:cNvSpPr>
          <p:nvPr>
            <p:ph type="sldNum" sz="quarter" idx="12"/>
          </p:nvPr>
        </p:nvSpPr>
        <p:spPr/>
        <p:txBody>
          <a:body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3850099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DBABB-86E4-49CF-840D-27AC6980512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AD0FCC-AFFE-45D9-9742-50C6E99813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8FA164-0B5E-4476-AACD-F56D02546A77}"/>
              </a:ext>
            </a:extLst>
          </p:cNvPr>
          <p:cNvSpPr>
            <a:spLocks noGrp="1"/>
          </p:cNvSpPr>
          <p:nvPr>
            <p:ph type="dt" sz="half" idx="10"/>
          </p:nvPr>
        </p:nvSpPr>
        <p:spPr/>
        <p:txBody>
          <a:bodyPr/>
          <a:lstStyle/>
          <a:p>
            <a:fld id="{811E5335-2BCD-43AD-836B-37B13D431756}" type="datetimeFigureOut">
              <a:rPr lang="en-GB" smtClean="0"/>
              <a:pPr/>
              <a:t>24/05/2024</a:t>
            </a:fld>
            <a:endParaRPr lang="en-GB" dirty="0"/>
          </a:p>
        </p:txBody>
      </p:sp>
      <p:sp>
        <p:nvSpPr>
          <p:cNvPr id="5" name="Footer Placeholder 4">
            <a:extLst>
              <a:ext uri="{FF2B5EF4-FFF2-40B4-BE49-F238E27FC236}">
                <a16:creationId xmlns:a16="http://schemas.microsoft.com/office/drawing/2014/main" id="{F116C86E-2114-458C-A0C6-41FBC501078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63D8F32-4F3E-44DA-85D4-77F96957E5E0}"/>
              </a:ext>
            </a:extLst>
          </p:cNvPr>
          <p:cNvSpPr>
            <a:spLocks noGrp="1"/>
          </p:cNvSpPr>
          <p:nvPr>
            <p:ph type="sldNum" sz="quarter" idx="12"/>
          </p:nvPr>
        </p:nvSpPr>
        <p:spPr/>
        <p:txBody>
          <a:body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152465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F2286-8F20-4765-9D0C-93E1EAF516C1}"/>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C77C51A-A4AE-40CD-A77B-30B015430D9D}"/>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F75511-CDE9-4A45-BB6B-AFE581DBBCB5}"/>
              </a:ext>
            </a:extLst>
          </p:cNvPr>
          <p:cNvSpPr>
            <a:spLocks noGrp="1"/>
          </p:cNvSpPr>
          <p:nvPr>
            <p:ph type="dt" sz="half" idx="10"/>
          </p:nvPr>
        </p:nvSpPr>
        <p:spPr/>
        <p:txBody>
          <a:bodyPr/>
          <a:lstStyle/>
          <a:p>
            <a:fld id="{811E5335-2BCD-43AD-836B-37B13D431756}" type="datetimeFigureOut">
              <a:rPr lang="en-GB" smtClean="0"/>
              <a:pPr/>
              <a:t>24/05/2024</a:t>
            </a:fld>
            <a:endParaRPr lang="en-GB" dirty="0"/>
          </a:p>
        </p:txBody>
      </p:sp>
      <p:sp>
        <p:nvSpPr>
          <p:cNvPr id="5" name="Footer Placeholder 4">
            <a:extLst>
              <a:ext uri="{FF2B5EF4-FFF2-40B4-BE49-F238E27FC236}">
                <a16:creationId xmlns:a16="http://schemas.microsoft.com/office/drawing/2014/main" id="{70B63C1A-572E-42A0-B3B3-F9991550E71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C18E1B0-864A-415F-B8C3-79899D7B1EA8}"/>
              </a:ext>
            </a:extLst>
          </p:cNvPr>
          <p:cNvSpPr>
            <a:spLocks noGrp="1"/>
          </p:cNvSpPr>
          <p:nvPr>
            <p:ph type="sldNum" sz="quarter" idx="12"/>
          </p:nvPr>
        </p:nvSpPr>
        <p:spPr/>
        <p:txBody>
          <a:body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210785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18B6D-510A-437C-B98E-D5A8EC0F7D5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61F62A-1961-47DA-A051-59C836B52248}"/>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12BC1DA-6ABC-469A-BC8A-392BF8B937A7}"/>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789E5C7-2853-4C80-9348-B60E960CF5DF}"/>
              </a:ext>
            </a:extLst>
          </p:cNvPr>
          <p:cNvSpPr>
            <a:spLocks noGrp="1"/>
          </p:cNvSpPr>
          <p:nvPr>
            <p:ph type="dt" sz="half" idx="10"/>
          </p:nvPr>
        </p:nvSpPr>
        <p:spPr/>
        <p:txBody>
          <a:bodyPr/>
          <a:lstStyle/>
          <a:p>
            <a:fld id="{811E5335-2BCD-43AD-836B-37B13D431756}" type="datetimeFigureOut">
              <a:rPr lang="en-GB" smtClean="0"/>
              <a:pPr/>
              <a:t>24/05/2024</a:t>
            </a:fld>
            <a:endParaRPr lang="en-GB" dirty="0"/>
          </a:p>
        </p:txBody>
      </p:sp>
      <p:sp>
        <p:nvSpPr>
          <p:cNvPr id="6" name="Footer Placeholder 5">
            <a:extLst>
              <a:ext uri="{FF2B5EF4-FFF2-40B4-BE49-F238E27FC236}">
                <a16:creationId xmlns:a16="http://schemas.microsoft.com/office/drawing/2014/main" id="{26A4CC50-A9C0-4AEF-8254-BD2D68905CCF}"/>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1090B1E-90CB-402B-9C25-3D57A0592778}"/>
              </a:ext>
            </a:extLst>
          </p:cNvPr>
          <p:cNvSpPr>
            <a:spLocks noGrp="1"/>
          </p:cNvSpPr>
          <p:nvPr>
            <p:ph type="sldNum" sz="quarter" idx="12"/>
          </p:nvPr>
        </p:nvSpPr>
        <p:spPr/>
        <p:txBody>
          <a:body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1704008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0E3DC-AF51-43AC-902D-A1F81E159E1D}"/>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A710589-BEF6-4429-B6A0-666842959C6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A9504E-1EE6-40C4-ABFF-4652BB325FF6}"/>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0256307-1ED4-4541-B88F-B6818C6F651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66078A-FBE7-4663-930C-187AAC6896C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B42E8B5-66D6-4904-B1F2-350462557528}"/>
              </a:ext>
            </a:extLst>
          </p:cNvPr>
          <p:cNvSpPr>
            <a:spLocks noGrp="1"/>
          </p:cNvSpPr>
          <p:nvPr>
            <p:ph type="dt" sz="half" idx="10"/>
          </p:nvPr>
        </p:nvSpPr>
        <p:spPr/>
        <p:txBody>
          <a:bodyPr/>
          <a:lstStyle/>
          <a:p>
            <a:fld id="{811E5335-2BCD-43AD-836B-37B13D431756}" type="datetimeFigureOut">
              <a:rPr lang="en-GB" smtClean="0"/>
              <a:pPr/>
              <a:t>24/05/2024</a:t>
            </a:fld>
            <a:endParaRPr lang="en-GB" dirty="0"/>
          </a:p>
        </p:txBody>
      </p:sp>
      <p:sp>
        <p:nvSpPr>
          <p:cNvPr id="8" name="Footer Placeholder 7">
            <a:extLst>
              <a:ext uri="{FF2B5EF4-FFF2-40B4-BE49-F238E27FC236}">
                <a16:creationId xmlns:a16="http://schemas.microsoft.com/office/drawing/2014/main" id="{6688A82F-7DC9-4745-84E3-8CB20FA7FD2B}"/>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28868D8D-259D-4B2A-850F-18E64F4907B5}"/>
              </a:ext>
            </a:extLst>
          </p:cNvPr>
          <p:cNvSpPr>
            <a:spLocks noGrp="1"/>
          </p:cNvSpPr>
          <p:nvPr>
            <p:ph type="sldNum" sz="quarter" idx="12"/>
          </p:nvPr>
        </p:nvSpPr>
        <p:spPr/>
        <p:txBody>
          <a:body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2848173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94BE-E1B0-4326-AFD9-6E59C8B3A94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D128519-5DCF-4DC8-A437-2A4DE03D7FEC}"/>
              </a:ext>
            </a:extLst>
          </p:cNvPr>
          <p:cNvSpPr>
            <a:spLocks noGrp="1"/>
          </p:cNvSpPr>
          <p:nvPr>
            <p:ph type="dt" sz="half" idx="10"/>
          </p:nvPr>
        </p:nvSpPr>
        <p:spPr/>
        <p:txBody>
          <a:bodyPr/>
          <a:lstStyle/>
          <a:p>
            <a:fld id="{811E5335-2BCD-43AD-836B-37B13D431756}" type="datetimeFigureOut">
              <a:rPr lang="en-GB" smtClean="0"/>
              <a:pPr/>
              <a:t>24/05/2024</a:t>
            </a:fld>
            <a:endParaRPr lang="en-GB" dirty="0"/>
          </a:p>
        </p:txBody>
      </p:sp>
      <p:sp>
        <p:nvSpPr>
          <p:cNvPr id="4" name="Footer Placeholder 3">
            <a:extLst>
              <a:ext uri="{FF2B5EF4-FFF2-40B4-BE49-F238E27FC236}">
                <a16:creationId xmlns:a16="http://schemas.microsoft.com/office/drawing/2014/main" id="{31F7BC26-FDB9-43CF-86C7-5F63D12F642C}"/>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09626B09-16FF-4421-A749-7EDC8E4F3257}"/>
              </a:ext>
            </a:extLst>
          </p:cNvPr>
          <p:cNvSpPr>
            <a:spLocks noGrp="1"/>
          </p:cNvSpPr>
          <p:nvPr>
            <p:ph type="sldNum" sz="quarter" idx="12"/>
          </p:nvPr>
        </p:nvSpPr>
        <p:spPr/>
        <p:txBody>
          <a:body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6171806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C4DC0B-1A42-403E-A840-424C5FEA43DD}"/>
              </a:ext>
            </a:extLst>
          </p:cNvPr>
          <p:cNvSpPr>
            <a:spLocks noGrp="1"/>
          </p:cNvSpPr>
          <p:nvPr>
            <p:ph type="dt" sz="half" idx="10"/>
          </p:nvPr>
        </p:nvSpPr>
        <p:spPr/>
        <p:txBody>
          <a:bodyPr/>
          <a:lstStyle/>
          <a:p>
            <a:fld id="{811E5335-2BCD-43AD-836B-37B13D431756}" type="datetimeFigureOut">
              <a:rPr lang="en-GB" smtClean="0"/>
              <a:pPr/>
              <a:t>24/05/2024</a:t>
            </a:fld>
            <a:endParaRPr lang="en-GB" dirty="0"/>
          </a:p>
        </p:txBody>
      </p:sp>
      <p:sp>
        <p:nvSpPr>
          <p:cNvPr id="3" name="Footer Placeholder 2">
            <a:extLst>
              <a:ext uri="{FF2B5EF4-FFF2-40B4-BE49-F238E27FC236}">
                <a16:creationId xmlns:a16="http://schemas.microsoft.com/office/drawing/2014/main" id="{E0AC9734-5346-4EA8-92E6-6F1B3547C289}"/>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15CD5150-3568-47C2-AC40-A9C8E83C4788}"/>
              </a:ext>
            </a:extLst>
          </p:cNvPr>
          <p:cNvSpPr>
            <a:spLocks noGrp="1"/>
          </p:cNvSpPr>
          <p:nvPr>
            <p:ph type="sldNum" sz="quarter" idx="12"/>
          </p:nvPr>
        </p:nvSpPr>
        <p:spPr/>
        <p:txBody>
          <a:body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2308002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2BD16-9A26-4DEA-9B88-6B7DE5F92A2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814E517-DCD6-4CC6-B1F2-3239A291B76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E60D8DC-D67B-4608-A37C-CD745C73D08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501849-5D00-4A5F-A006-0DF1B6F2E839}"/>
              </a:ext>
            </a:extLst>
          </p:cNvPr>
          <p:cNvSpPr>
            <a:spLocks noGrp="1"/>
          </p:cNvSpPr>
          <p:nvPr>
            <p:ph type="dt" sz="half" idx="10"/>
          </p:nvPr>
        </p:nvSpPr>
        <p:spPr/>
        <p:txBody>
          <a:bodyPr/>
          <a:lstStyle/>
          <a:p>
            <a:fld id="{811E5335-2BCD-43AD-836B-37B13D431756}" type="datetimeFigureOut">
              <a:rPr lang="en-GB" smtClean="0"/>
              <a:pPr/>
              <a:t>24/05/2024</a:t>
            </a:fld>
            <a:endParaRPr lang="en-GB" dirty="0"/>
          </a:p>
        </p:txBody>
      </p:sp>
      <p:sp>
        <p:nvSpPr>
          <p:cNvPr id="6" name="Footer Placeholder 5">
            <a:extLst>
              <a:ext uri="{FF2B5EF4-FFF2-40B4-BE49-F238E27FC236}">
                <a16:creationId xmlns:a16="http://schemas.microsoft.com/office/drawing/2014/main" id="{314F7C18-B47C-45FC-BD59-26CF5D370FD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604300B-2374-4140-BE40-272E573A57F7}"/>
              </a:ext>
            </a:extLst>
          </p:cNvPr>
          <p:cNvSpPr>
            <a:spLocks noGrp="1"/>
          </p:cNvSpPr>
          <p:nvPr>
            <p:ph type="sldNum" sz="quarter" idx="12"/>
          </p:nvPr>
        </p:nvSpPr>
        <p:spPr/>
        <p:txBody>
          <a:body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2711261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B1A8-9BA2-4CBD-B333-47E35E6A67D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60E88A2-D8F5-4C9B-A59B-C2D4C90EE4A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BDC8BAFE-96D8-43CD-B6F4-568B63E12DE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509E2C-182B-4EAC-AB75-7CB0C66FBA96}"/>
              </a:ext>
            </a:extLst>
          </p:cNvPr>
          <p:cNvSpPr>
            <a:spLocks noGrp="1"/>
          </p:cNvSpPr>
          <p:nvPr>
            <p:ph type="dt" sz="half" idx="10"/>
          </p:nvPr>
        </p:nvSpPr>
        <p:spPr/>
        <p:txBody>
          <a:bodyPr/>
          <a:lstStyle/>
          <a:p>
            <a:fld id="{811E5335-2BCD-43AD-836B-37B13D431756}" type="datetimeFigureOut">
              <a:rPr lang="en-GB" smtClean="0"/>
              <a:pPr/>
              <a:t>24/05/2024</a:t>
            </a:fld>
            <a:endParaRPr lang="en-GB" dirty="0"/>
          </a:p>
        </p:txBody>
      </p:sp>
      <p:sp>
        <p:nvSpPr>
          <p:cNvPr id="6" name="Footer Placeholder 5">
            <a:extLst>
              <a:ext uri="{FF2B5EF4-FFF2-40B4-BE49-F238E27FC236}">
                <a16:creationId xmlns:a16="http://schemas.microsoft.com/office/drawing/2014/main" id="{20CC7F40-BCDD-4A9E-907B-79DC6034BBE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1E5F8EA9-360A-4448-91FD-E80B76941C1B}"/>
              </a:ext>
            </a:extLst>
          </p:cNvPr>
          <p:cNvSpPr>
            <a:spLocks noGrp="1"/>
          </p:cNvSpPr>
          <p:nvPr>
            <p:ph type="sldNum" sz="quarter" idx="12"/>
          </p:nvPr>
        </p:nvSpPr>
        <p:spPr/>
        <p:txBody>
          <a:body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34294351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C6A6-7C6D-4827-BC5B-EC04D11D76F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3D6C1B0-B968-4A55-B0A6-33EBB8C34D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A8CD00-4CF5-4A00-ABAC-5000A3F275E1}"/>
              </a:ext>
            </a:extLst>
          </p:cNvPr>
          <p:cNvSpPr>
            <a:spLocks noGrp="1"/>
          </p:cNvSpPr>
          <p:nvPr>
            <p:ph type="dt" sz="half" idx="10"/>
          </p:nvPr>
        </p:nvSpPr>
        <p:spPr/>
        <p:txBody>
          <a:bodyPr/>
          <a:lstStyle/>
          <a:p>
            <a:fld id="{811E5335-2BCD-43AD-836B-37B13D431756}" type="datetimeFigureOut">
              <a:rPr lang="en-GB" smtClean="0"/>
              <a:pPr/>
              <a:t>24/05/2024</a:t>
            </a:fld>
            <a:endParaRPr lang="en-GB" dirty="0"/>
          </a:p>
        </p:txBody>
      </p:sp>
      <p:sp>
        <p:nvSpPr>
          <p:cNvPr id="5" name="Footer Placeholder 4">
            <a:extLst>
              <a:ext uri="{FF2B5EF4-FFF2-40B4-BE49-F238E27FC236}">
                <a16:creationId xmlns:a16="http://schemas.microsoft.com/office/drawing/2014/main" id="{83DAC067-402D-4F0D-9ADD-85D22719C39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43DD1F5-0E10-4B22-B3FA-FD3ED8FC98B0}"/>
              </a:ext>
            </a:extLst>
          </p:cNvPr>
          <p:cNvSpPr>
            <a:spLocks noGrp="1"/>
          </p:cNvSpPr>
          <p:nvPr>
            <p:ph type="sldNum" sz="quarter" idx="12"/>
          </p:nvPr>
        </p:nvSpPr>
        <p:spPr/>
        <p:txBody>
          <a:body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4123452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27D306-8128-4523-A397-DAA487B1F47F}"/>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DD9516-9EF5-4BFB-B1B0-00D89E86E9E3}"/>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833974-F8BE-47E2-BB16-1895E6EFAA74}"/>
              </a:ext>
            </a:extLst>
          </p:cNvPr>
          <p:cNvSpPr>
            <a:spLocks noGrp="1"/>
          </p:cNvSpPr>
          <p:nvPr>
            <p:ph type="dt" sz="half" idx="10"/>
          </p:nvPr>
        </p:nvSpPr>
        <p:spPr/>
        <p:txBody>
          <a:bodyPr/>
          <a:lstStyle/>
          <a:p>
            <a:fld id="{811E5335-2BCD-43AD-836B-37B13D431756}" type="datetimeFigureOut">
              <a:rPr lang="en-GB" smtClean="0"/>
              <a:pPr/>
              <a:t>24/05/2024</a:t>
            </a:fld>
            <a:endParaRPr lang="en-GB" dirty="0"/>
          </a:p>
        </p:txBody>
      </p:sp>
      <p:sp>
        <p:nvSpPr>
          <p:cNvPr id="5" name="Footer Placeholder 4">
            <a:extLst>
              <a:ext uri="{FF2B5EF4-FFF2-40B4-BE49-F238E27FC236}">
                <a16:creationId xmlns:a16="http://schemas.microsoft.com/office/drawing/2014/main" id="{1D501263-7389-4488-A140-185977E0490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9CB025A-3CB0-46B2-A7FE-DA39F84DEE0D}"/>
              </a:ext>
            </a:extLst>
          </p:cNvPr>
          <p:cNvSpPr>
            <a:spLocks noGrp="1"/>
          </p:cNvSpPr>
          <p:nvPr>
            <p:ph type="sldNum" sz="quarter" idx="12"/>
          </p:nvPr>
        </p:nvSpPr>
        <p:spPr/>
        <p:txBody>
          <a:body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4273673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B233">
            <a:alpha val="10000"/>
          </a:srgb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A92E3E6-558E-45EF-8FE7-0CCED2F5985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FAFF367-90C5-49BF-9609-A0A9BD239F6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Muli" panose="02000503040000020004" pitchFamily="2" charset="0"/>
                <a:ea typeface="Arial-Rounded" panose="020B0500000000000000" pitchFamily="34" charset="0"/>
                <a:cs typeface="Arial-Rounded" panose="020B0500000000000000" pitchFamily="34" charset="0"/>
              </a:defRPr>
            </a:lvl1pPr>
          </a:lstStyle>
          <a:p>
            <a:fld id="{9F4F49B1-5E14-4C8F-827A-9B8145AC4D7B}" type="datetimeFigureOut">
              <a:rPr lang="en-GB" smtClean="0"/>
              <a:pPr/>
              <a:t>24/05/2024</a:t>
            </a:fld>
            <a:endParaRPr lang="en-GB" dirty="0"/>
          </a:p>
        </p:txBody>
      </p:sp>
      <p:sp>
        <p:nvSpPr>
          <p:cNvPr id="5" name="Footer Placeholder 4">
            <a:extLst>
              <a:ext uri="{FF2B5EF4-FFF2-40B4-BE49-F238E27FC236}">
                <a16:creationId xmlns:a16="http://schemas.microsoft.com/office/drawing/2014/main" id="{56F30C99-C615-4145-81B6-B1AE115E855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Muli" panose="02000503040000020004" pitchFamily="2" charset="0"/>
                <a:ea typeface="Arial-Rounded" panose="020B0500000000000000" pitchFamily="34" charset="0"/>
                <a:cs typeface="Arial-Rounded" panose="020B0500000000000000" pitchFamily="34" charset="0"/>
              </a:defRPr>
            </a:lvl1pPr>
          </a:lstStyle>
          <a:p>
            <a:endParaRPr lang="en-GB" dirty="0"/>
          </a:p>
        </p:txBody>
      </p:sp>
      <p:sp>
        <p:nvSpPr>
          <p:cNvPr id="2" name="Title Placeholder 1">
            <a:extLst>
              <a:ext uri="{FF2B5EF4-FFF2-40B4-BE49-F238E27FC236}">
                <a16:creationId xmlns:a16="http://schemas.microsoft.com/office/drawing/2014/main" id="{448E74AD-FECD-4211-A906-1BFC782AF62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6" name="Slide Number Placeholder 5">
            <a:extLst>
              <a:ext uri="{FF2B5EF4-FFF2-40B4-BE49-F238E27FC236}">
                <a16:creationId xmlns:a16="http://schemas.microsoft.com/office/drawing/2014/main" id="{BB0286F8-685B-4C9D-A8BE-5518C6FCD51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Muli" panose="02000503040000020004" pitchFamily="2" charset="0"/>
                <a:ea typeface="Arial-Rounded" panose="020B0500000000000000" pitchFamily="34" charset="0"/>
                <a:cs typeface="Arial-Rounded" panose="020B0500000000000000" pitchFamily="34" charset="0"/>
              </a:defRPr>
            </a:lvl1pPr>
          </a:lstStyle>
          <a:p>
            <a:fld id="{CED8F17D-9089-4E8D-8041-DBB9FAA20399}" type="slidenum">
              <a:rPr lang="en-GB" smtClean="0"/>
              <a:pPr/>
              <a:t>‹#›</a:t>
            </a:fld>
            <a:endParaRPr lang="en-GB" dirty="0"/>
          </a:p>
        </p:txBody>
      </p:sp>
      <p:grpSp>
        <p:nvGrpSpPr>
          <p:cNvPr id="7" name="Group 6">
            <a:extLst>
              <a:ext uri="{FF2B5EF4-FFF2-40B4-BE49-F238E27FC236}">
                <a16:creationId xmlns:a16="http://schemas.microsoft.com/office/drawing/2014/main" id="{8B152E68-AF76-47A8-8581-3B7CD14F9954}"/>
              </a:ext>
            </a:extLst>
          </p:cNvPr>
          <p:cNvGrpSpPr/>
          <p:nvPr userDrawn="1"/>
        </p:nvGrpSpPr>
        <p:grpSpPr>
          <a:xfrm rot="16200000">
            <a:off x="25650" y="5507899"/>
            <a:ext cx="1325573" cy="1376870"/>
            <a:chOff x="-4" y="-23385"/>
            <a:chExt cx="2391177" cy="2080782"/>
          </a:xfrm>
        </p:grpSpPr>
        <p:sp>
          <p:nvSpPr>
            <p:cNvPr id="8" name="Right Triangle 7">
              <a:extLst>
                <a:ext uri="{FF2B5EF4-FFF2-40B4-BE49-F238E27FC236}">
                  <a16:creationId xmlns:a16="http://schemas.microsoft.com/office/drawing/2014/main" id="{52BCA5F4-50B6-4C1E-8DA1-1EE4BC4500BD}"/>
                </a:ext>
              </a:extLst>
            </p:cNvPr>
            <p:cNvSpPr/>
            <p:nvPr userDrawn="1"/>
          </p:nvSpPr>
          <p:spPr>
            <a:xfrm rot="5400000">
              <a:off x="513552" y="-513556"/>
              <a:ext cx="1325562" cy="2352673"/>
            </a:xfrm>
            <a:prstGeom prst="rtTriangle">
              <a:avLst/>
            </a:prstGeom>
            <a:solidFill>
              <a:srgbClr val="EA5153"/>
            </a:solidFill>
            <a:ln>
              <a:solidFill>
                <a:srgbClr val="EA51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sp>
          <p:nvSpPr>
            <p:cNvPr id="9" name="Right Triangle 8">
              <a:extLst>
                <a:ext uri="{FF2B5EF4-FFF2-40B4-BE49-F238E27FC236}">
                  <a16:creationId xmlns:a16="http://schemas.microsoft.com/office/drawing/2014/main" id="{25E3C8C5-D382-41F1-86E9-730783EA6ADE}"/>
                </a:ext>
              </a:extLst>
            </p:cNvPr>
            <p:cNvSpPr/>
            <p:nvPr userDrawn="1"/>
          </p:nvSpPr>
          <p:spPr>
            <a:xfrm rot="10800000" flipH="1">
              <a:off x="0" y="-1"/>
              <a:ext cx="1142999" cy="2057397"/>
            </a:xfrm>
            <a:prstGeom prst="rtTriangle">
              <a:avLst/>
            </a:prstGeom>
            <a:solidFill>
              <a:srgbClr val="00699D"/>
            </a:solidFill>
            <a:ln>
              <a:solidFill>
                <a:srgbClr val="0069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sp>
          <p:nvSpPr>
            <p:cNvPr id="10" name="Right Triangle 9">
              <a:extLst>
                <a:ext uri="{FF2B5EF4-FFF2-40B4-BE49-F238E27FC236}">
                  <a16:creationId xmlns:a16="http://schemas.microsoft.com/office/drawing/2014/main" id="{4172CF75-024A-4565-8433-81C70E7AB264}"/>
                </a:ext>
              </a:extLst>
            </p:cNvPr>
            <p:cNvSpPr/>
            <p:nvPr userDrawn="1"/>
          </p:nvSpPr>
          <p:spPr>
            <a:xfrm rot="5400000">
              <a:off x="814387" y="-814387"/>
              <a:ext cx="723900" cy="2352675"/>
            </a:xfrm>
            <a:prstGeom prst="rtTriangle">
              <a:avLst/>
            </a:prstGeom>
            <a:solidFill>
              <a:srgbClr val="45AC34"/>
            </a:solidFill>
            <a:ln>
              <a:solidFill>
                <a:srgbClr val="45AC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sp>
          <p:nvSpPr>
            <p:cNvPr id="11" name="Right Triangle 10">
              <a:extLst>
                <a:ext uri="{FF2B5EF4-FFF2-40B4-BE49-F238E27FC236}">
                  <a16:creationId xmlns:a16="http://schemas.microsoft.com/office/drawing/2014/main" id="{7CD283F0-C35B-432A-946F-CDFE6C827AF3}"/>
                </a:ext>
              </a:extLst>
            </p:cNvPr>
            <p:cNvSpPr/>
            <p:nvPr userDrawn="1"/>
          </p:nvSpPr>
          <p:spPr>
            <a:xfrm rot="10800000" flipH="1">
              <a:off x="0" y="0"/>
              <a:ext cx="670236" cy="2057397"/>
            </a:xfrm>
            <a:prstGeom prst="rtTriangle">
              <a:avLst/>
            </a:prstGeom>
            <a:solidFill>
              <a:srgbClr val="964C84"/>
            </a:solidFill>
            <a:ln>
              <a:solidFill>
                <a:srgbClr val="964C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sp>
          <p:nvSpPr>
            <p:cNvPr id="12" name="Right Triangle 11">
              <a:extLst>
                <a:ext uri="{FF2B5EF4-FFF2-40B4-BE49-F238E27FC236}">
                  <a16:creationId xmlns:a16="http://schemas.microsoft.com/office/drawing/2014/main" id="{4D4AF41D-540C-40C0-9FE7-4C3FD64992B6}"/>
                </a:ext>
              </a:extLst>
            </p:cNvPr>
            <p:cNvSpPr/>
            <p:nvPr userDrawn="1"/>
          </p:nvSpPr>
          <p:spPr>
            <a:xfrm rot="5400000">
              <a:off x="1033067" y="-1011920"/>
              <a:ext cx="363535" cy="2352677"/>
            </a:xfrm>
            <a:prstGeom prst="rtTriangle">
              <a:avLst/>
            </a:prstGeom>
            <a:solidFill>
              <a:srgbClr val="00B6ED"/>
            </a:solidFill>
            <a:ln>
              <a:solidFill>
                <a:srgbClr val="00B6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sp>
          <p:nvSpPr>
            <p:cNvPr id="13" name="Right Triangle 12">
              <a:extLst>
                <a:ext uri="{FF2B5EF4-FFF2-40B4-BE49-F238E27FC236}">
                  <a16:creationId xmlns:a16="http://schemas.microsoft.com/office/drawing/2014/main" id="{B1C81238-5B15-4A03-9E86-4A426860D78F}"/>
                </a:ext>
              </a:extLst>
            </p:cNvPr>
            <p:cNvSpPr/>
            <p:nvPr userDrawn="1"/>
          </p:nvSpPr>
          <p:spPr>
            <a:xfrm rot="10800000" flipH="1">
              <a:off x="5361" y="-23385"/>
              <a:ext cx="381013" cy="2057397"/>
            </a:xfrm>
            <a:prstGeom prst="rtTriangle">
              <a:avLst/>
            </a:prstGeom>
            <a:solidFill>
              <a:srgbClr val="F9B233"/>
            </a:solidFill>
            <a:ln>
              <a:solidFill>
                <a:srgbClr val="F9B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grpSp>
      <p:grpSp>
        <p:nvGrpSpPr>
          <p:cNvPr id="14" name="Group 13">
            <a:extLst>
              <a:ext uri="{FF2B5EF4-FFF2-40B4-BE49-F238E27FC236}">
                <a16:creationId xmlns:a16="http://schemas.microsoft.com/office/drawing/2014/main" id="{9E705B26-870C-4ED8-93C7-820C1D26ECAF}"/>
              </a:ext>
            </a:extLst>
          </p:cNvPr>
          <p:cNvGrpSpPr/>
          <p:nvPr userDrawn="1"/>
        </p:nvGrpSpPr>
        <p:grpSpPr>
          <a:xfrm rot="5400000" flipH="1">
            <a:off x="7792782" y="5507902"/>
            <a:ext cx="1325565" cy="1376871"/>
            <a:chOff x="-10" y="-9526"/>
            <a:chExt cx="2352686" cy="2066923"/>
          </a:xfrm>
        </p:grpSpPr>
        <p:sp>
          <p:nvSpPr>
            <p:cNvPr id="15" name="Right Triangle 14">
              <a:extLst>
                <a:ext uri="{FF2B5EF4-FFF2-40B4-BE49-F238E27FC236}">
                  <a16:creationId xmlns:a16="http://schemas.microsoft.com/office/drawing/2014/main" id="{BE2B4F42-5C71-4C24-8BE0-C54577901781}"/>
                </a:ext>
              </a:extLst>
            </p:cNvPr>
            <p:cNvSpPr/>
            <p:nvPr userDrawn="1"/>
          </p:nvSpPr>
          <p:spPr>
            <a:xfrm rot="5400000">
              <a:off x="513552" y="-513556"/>
              <a:ext cx="1325562" cy="2352673"/>
            </a:xfrm>
            <a:prstGeom prst="rtTriangle">
              <a:avLst/>
            </a:prstGeom>
            <a:solidFill>
              <a:srgbClr val="EA5153"/>
            </a:solidFill>
            <a:ln>
              <a:solidFill>
                <a:srgbClr val="EA51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sp>
          <p:nvSpPr>
            <p:cNvPr id="16" name="Right Triangle 15">
              <a:extLst>
                <a:ext uri="{FF2B5EF4-FFF2-40B4-BE49-F238E27FC236}">
                  <a16:creationId xmlns:a16="http://schemas.microsoft.com/office/drawing/2014/main" id="{D6CCBFA0-1698-4B23-82BB-3091F47744B2}"/>
                </a:ext>
              </a:extLst>
            </p:cNvPr>
            <p:cNvSpPr/>
            <p:nvPr userDrawn="1"/>
          </p:nvSpPr>
          <p:spPr>
            <a:xfrm rot="10800000" flipH="1">
              <a:off x="0" y="-1"/>
              <a:ext cx="1142999" cy="2057397"/>
            </a:xfrm>
            <a:prstGeom prst="rtTriangle">
              <a:avLst/>
            </a:prstGeom>
            <a:solidFill>
              <a:srgbClr val="00699D"/>
            </a:solidFill>
            <a:ln>
              <a:solidFill>
                <a:srgbClr val="0069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sp>
          <p:nvSpPr>
            <p:cNvPr id="17" name="Right Triangle 16">
              <a:extLst>
                <a:ext uri="{FF2B5EF4-FFF2-40B4-BE49-F238E27FC236}">
                  <a16:creationId xmlns:a16="http://schemas.microsoft.com/office/drawing/2014/main" id="{E664B7C7-355C-43ED-84FA-20B833B09343}"/>
                </a:ext>
              </a:extLst>
            </p:cNvPr>
            <p:cNvSpPr/>
            <p:nvPr userDrawn="1"/>
          </p:nvSpPr>
          <p:spPr>
            <a:xfrm rot="5400000">
              <a:off x="814387" y="-814387"/>
              <a:ext cx="723900" cy="2352675"/>
            </a:xfrm>
            <a:prstGeom prst="rtTriangle">
              <a:avLst/>
            </a:prstGeom>
            <a:solidFill>
              <a:srgbClr val="45AC34"/>
            </a:solidFill>
            <a:ln>
              <a:solidFill>
                <a:srgbClr val="45AC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sp>
          <p:nvSpPr>
            <p:cNvPr id="18" name="Right Triangle 17">
              <a:extLst>
                <a:ext uri="{FF2B5EF4-FFF2-40B4-BE49-F238E27FC236}">
                  <a16:creationId xmlns:a16="http://schemas.microsoft.com/office/drawing/2014/main" id="{71657DA8-ED3E-4BCA-BD7B-0EC6A66D1E8E}"/>
                </a:ext>
              </a:extLst>
            </p:cNvPr>
            <p:cNvSpPr/>
            <p:nvPr userDrawn="1"/>
          </p:nvSpPr>
          <p:spPr>
            <a:xfrm rot="10800000" flipH="1">
              <a:off x="0" y="0"/>
              <a:ext cx="670236" cy="2057397"/>
            </a:xfrm>
            <a:prstGeom prst="rtTriangle">
              <a:avLst/>
            </a:prstGeom>
            <a:solidFill>
              <a:srgbClr val="964C84"/>
            </a:solidFill>
            <a:ln>
              <a:solidFill>
                <a:srgbClr val="964C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sp>
          <p:nvSpPr>
            <p:cNvPr id="19" name="Right Triangle 18">
              <a:extLst>
                <a:ext uri="{FF2B5EF4-FFF2-40B4-BE49-F238E27FC236}">
                  <a16:creationId xmlns:a16="http://schemas.microsoft.com/office/drawing/2014/main" id="{D501AE6B-CB75-4C14-BACA-D11F11134135}"/>
                </a:ext>
              </a:extLst>
            </p:cNvPr>
            <p:cNvSpPr/>
            <p:nvPr userDrawn="1"/>
          </p:nvSpPr>
          <p:spPr>
            <a:xfrm rot="5400000">
              <a:off x="994570" y="-992980"/>
              <a:ext cx="363535" cy="2352677"/>
            </a:xfrm>
            <a:prstGeom prst="rtTriangle">
              <a:avLst/>
            </a:prstGeom>
            <a:solidFill>
              <a:srgbClr val="00B6ED"/>
            </a:solidFill>
            <a:ln>
              <a:solidFill>
                <a:srgbClr val="00B6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sp>
          <p:nvSpPr>
            <p:cNvPr id="20" name="Right Triangle 19">
              <a:extLst>
                <a:ext uri="{FF2B5EF4-FFF2-40B4-BE49-F238E27FC236}">
                  <a16:creationId xmlns:a16="http://schemas.microsoft.com/office/drawing/2014/main" id="{B5F001EE-CB55-400F-ACFF-54D08D61C306}"/>
                </a:ext>
              </a:extLst>
            </p:cNvPr>
            <p:cNvSpPr/>
            <p:nvPr userDrawn="1"/>
          </p:nvSpPr>
          <p:spPr>
            <a:xfrm rot="10800000" flipH="1">
              <a:off x="-10" y="-9526"/>
              <a:ext cx="381013" cy="2057397"/>
            </a:xfrm>
            <a:prstGeom prst="rtTriangle">
              <a:avLst/>
            </a:prstGeom>
            <a:solidFill>
              <a:srgbClr val="F9B233"/>
            </a:solidFill>
            <a:ln>
              <a:solidFill>
                <a:srgbClr val="F9B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Muli" panose="02000503040000020004" pitchFamily="2" charset="0"/>
                <a:ea typeface="Arial-Rounded" panose="020B0500000000000000" pitchFamily="34" charset="0"/>
                <a:cs typeface="Arial-Rounded" panose="020B0500000000000000" pitchFamily="34" charset="0"/>
              </a:endParaRPr>
            </a:p>
          </p:txBody>
        </p:sp>
      </p:grpSp>
      <p:pic>
        <p:nvPicPr>
          <p:cNvPr id="21" name="Picture 20" descr="A picture containing clock&#10;&#10;Description automatically generated">
            <a:extLst>
              <a:ext uri="{FF2B5EF4-FFF2-40B4-BE49-F238E27FC236}">
                <a16:creationId xmlns:a16="http://schemas.microsoft.com/office/drawing/2014/main" id="{1D0C2668-1800-464C-8B64-1B3BF0600C32}"/>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781297" y="6248031"/>
            <a:ext cx="1714500" cy="489686"/>
          </a:xfrm>
          <a:prstGeom prst="rect">
            <a:avLst/>
          </a:prstGeom>
        </p:spPr>
      </p:pic>
    </p:spTree>
    <p:extLst>
      <p:ext uri="{BB962C8B-B14F-4D97-AF65-F5344CB8AC3E}">
        <p14:creationId xmlns:p14="http://schemas.microsoft.com/office/powerpoint/2010/main" val="584344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b="1" kern="1200">
          <a:solidFill>
            <a:srgbClr val="45AC34"/>
          </a:solidFill>
          <a:latin typeface="Comic Sans MS" panose="030F0702030302020204" pitchFamily="66" charset="0"/>
          <a:ea typeface="Arial-Rounded" panose="020B0500000000000000" pitchFamily="34" charset="0"/>
          <a:cs typeface="Arial-Rounded" panose="020B0500000000000000"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omic Sans MS" panose="030F0702030302020204" pitchFamily="66" charset="0"/>
          <a:ea typeface="Arial-Rounded" panose="020B0500000000000000" pitchFamily="34" charset="0"/>
          <a:cs typeface="Arial-Rounded" panose="020B0500000000000000"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omic Sans MS" panose="030F0702030302020204" pitchFamily="66" charset="0"/>
          <a:ea typeface="Arial-Rounded" panose="020B0500000000000000" pitchFamily="34" charset="0"/>
          <a:cs typeface="Arial-Rounded" panose="020B0500000000000000"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omic Sans MS" panose="030F0702030302020204" pitchFamily="66" charset="0"/>
          <a:ea typeface="Arial-Rounded" panose="020B0500000000000000" pitchFamily="34" charset="0"/>
          <a:cs typeface="Arial-Rounded" panose="020B0500000000000000"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omic Sans MS" panose="030F0702030302020204" pitchFamily="66" charset="0"/>
          <a:ea typeface="Arial-Rounded" panose="020B0500000000000000" pitchFamily="34" charset="0"/>
          <a:cs typeface="Arial-Rounded" panose="020B0500000000000000"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omic Sans MS" panose="030F0702030302020204" pitchFamily="66" charset="0"/>
          <a:ea typeface="Arial-Rounded" panose="020B0500000000000000" pitchFamily="34" charset="0"/>
          <a:cs typeface="Arial-Rounded" panose="020B0500000000000000"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9B233">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578F8B-8E5F-48B0-96D7-6A0094A0BC2D}"/>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0D831E7C-BAD7-4423-96E4-F03D841BA84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AB4A67E9-392A-43CA-AD2C-74AA8079DAF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1E5335-2BCD-43AD-836B-37B13D431756}" type="datetimeFigureOut">
              <a:rPr lang="en-GB" smtClean="0"/>
              <a:pPr/>
              <a:t>24/05/2024</a:t>
            </a:fld>
            <a:endParaRPr lang="en-GB" dirty="0"/>
          </a:p>
        </p:txBody>
      </p:sp>
      <p:sp>
        <p:nvSpPr>
          <p:cNvPr id="5" name="Footer Placeholder 4">
            <a:extLst>
              <a:ext uri="{FF2B5EF4-FFF2-40B4-BE49-F238E27FC236}">
                <a16:creationId xmlns:a16="http://schemas.microsoft.com/office/drawing/2014/main" id="{A7F0D9CC-5C03-4DD5-9CFD-8DEF5A860B2C}"/>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79A3990-9183-4766-AC7F-1A12D55B884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B0FB40-90A0-4102-9115-1B5875B4CB98}" type="slidenum">
              <a:rPr lang="en-GB" smtClean="0"/>
              <a:pPr/>
              <a:t>‹#›</a:t>
            </a:fld>
            <a:endParaRPr lang="en-GB" dirty="0"/>
          </a:p>
        </p:txBody>
      </p:sp>
    </p:spTree>
    <p:extLst>
      <p:ext uri="{BB962C8B-B14F-4D97-AF65-F5344CB8AC3E}">
        <p14:creationId xmlns:p14="http://schemas.microsoft.com/office/powerpoint/2010/main" val="24648914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4400" b="1" kern="1200">
          <a:solidFill>
            <a:srgbClr val="45AC34"/>
          </a:solidFill>
          <a:latin typeface="Comic Sans MS" panose="030F0702030302020204" pitchFamily="66"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windrush75.or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thelinkingnetwork.org.uk/teaching-resources/windrush/"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20.jpe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8.xml"/><Relationship Id="rId1" Type="http://schemas.openxmlformats.org/officeDocument/2006/relationships/video" Target="https://player.vimeo.com/video/826109620?h=a97950fbe1&amp;app_id=122963" TargetMode="Externa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8.xml"/><Relationship Id="rId1" Type="http://schemas.openxmlformats.org/officeDocument/2006/relationships/video" Target="https://www.youtube.com/embed/GJLLXCkfUNQ?feature=oembed" TargetMode="External"/><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svg"/><Relationship Id="rId2" Type="http://schemas.openxmlformats.org/officeDocument/2006/relationships/notesSlide" Target="../notesSlides/notesSlide30.xml"/><Relationship Id="rId1" Type="http://schemas.openxmlformats.org/officeDocument/2006/relationships/slideLayout" Target="../slideLayouts/slideLayout18.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mailto:We%20are%20also%20on%20Twitter%20@Linking_Network." TargetMode="External"/><Relationship Id="rId2" Type="http://schemas.openxmlformats.org/officeDocument/2006/relationships/hyperlink" Target="https://thelinkingnetwork.org.uk/" TargetMode="External"/><Relationship Id="rId1" Type="http://schemas.openxmlformats.org/officeDocument/2006/relationships/slideLayout" Target="../slideLayouts/slideLayout7.xm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alpha val="10000"/>
          </a:schemeClr>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971259F-32BD-7571-84BE-E3A4D9C69E43}"/>
              </a:ext>
            </a:extLst>
          </p:cNvPr>
          <p:cNvSpPr txBox="1"/>
          <p:nvPr/>
        </p:nvSpPr>
        <p:spPr>
          <a:xfrm>
            <a:off x="250724" y="2969540"/>
            <a:ext cx="8600740" cy="4247317"/>
          </a:xfrm>
          <a:prstGeom prst="rect">
            <a:avLst/>
          </a:prstGeom>
          <a:noFill/>
        </p:spPr>
        <p:txBody>
          <a:bodyPr wrap="square" rtlCol="0">
            <a:spAutoFit/>
          </a:bodyPr>
          <a:lstStyle/>
          <a:p>
            <a:pPr>
              <a:defRPr/>
            </a:pPr>
            <a:r>
              <a:rPr lang="en-GB" dirty="0">
                <a:solidFill>
                  <a:srgbClr val="222222"/>
                </a:solidFill>
                <a:latin typeface="Calibri" panose="020F0502020204030204" pitchFamily="34" charset="0"/>
              </a:rPr>
              <a:t>The Linking Network has partnered with the W</a:t>
            </a:r>
            <a:r>
              <a:rPr kumimoji="0" lang="en-GB" sz="1800" b="0" i="0" u="none" strike="noStrike" kern="1200" cap="none" spc="0" normalizeH="0" baseline="0" noProof="0" dirty="0" err="1">
                <a:ln>
                  <a:noFill/>
                </a:ln>
                <a:solidFill>
                  <a:srgbClr val="222222"/>
                </a:solidFill>
                <a:effectLst/>
                <a:uLnTx/>
                <a:uFillTx/>
                <a:latin typeface="Calibri" panose="020F0502020204030204" pitchFamily="34" charset="0"/>
                <a:ea typeface="+mn-ea"/>
                <a:cs typeface="+mn-cs"/>
              </a:rPr>
              <a:t>indrush</a:t>
            </a:r>
            <a:r>
              <a:rPr kumimoji="0" lang="en-GB" sz="1800" b="0" i="0" u="none" strike="noStrike" kern="1200" cap="none" spc="0" normalizeH="0" baseline="0" noProof="0" dirty="0">
                <a:ln>
                  <a:noFill/>
                </a:ln>
                <a:solidFill>
                  <a:srgbClr val="222222"/>
                </a:solidFill>
                <a:effectLst/>
                <a:uLnTx/>
                <a:uFillTx/>
                <a:latin typeface="Calibri" panose="020F0502020204030204" pitchFamily="34" charset="0"/>
                <a:ea typeface="+mn-ea"/>
                <a:cs typeface="+mn-cs"/>
              </a:rPr>
              <a:t> </a:t>
            </a:r>
            <a:r>
              <a:rPr lang="en-GB" dirty="0">
                <a:solidFill>
                  <a:srgbClr val="222222"/>
                </a:solidFill>
                <a:latin typeface="Calibri" panose="020F0502020204030204" pitchFamily="34" charset="0"/>
              </a:rPr>
              <a:t>100</a:t>
            </a:r>
            <a:r>
              <a:rPr kumimoji="0" lang="en-GB" sz="1800" b="0" i="0" u="none" strike="noStrike" kern="1200" cap="none" spc="0" normalizeH="0" baseline="0" noProof="0" dirty="0">
                <a:ln>
                  <a:noFill/>
                </a:ln>
                <a:solidFill>
                  <a:srgbClr val="222222"/>
                </a:solidFill>
                <a:effectLst/>
                <a:uLnTx/>
                <a:uFillTx/>
                <a:latin typeface="Calibri" panose="020F0502020204030204" pitchFamily="34" charset="0"/>
                <a:ea typeface="+mn-ea"/>
                <a:cs typeface="+mn-cs"/>
              </a:rPr>
              <a:t> network and British Future to create a </a:t>
            </a:r>
            <a:r>
              <a:rPr kumimoji="0" lang="en-GB" sz="1800" b="1" i="0" u="none" strike="noStrike" kern="1200" cap="none" spc="0" normalizeH="0" baseline="0" noProof="0" dirty="0">
                <a:ln>
                  <a:noFill/>
                </a:ln>
                <a:solidFill>
                  <a:srgbClr val="222222"/>
                </a:solidFill>
                <a:effectLst/>
                <a:uLnTx/>
                <a:uFillTx/>
                <a:latin typeface="Calibri" panose="020F0502020204030204" pitchFamily="34" charset="0"/>
                <a:ea typeface="+mn-ea"/>
                <a:cs typeface="+mn-cs"/>
              </a:rPr>
              <a:t>Windrush toolkit </a:t>
            </a:r>
            <a:r>
              <a:rPr kumimoji="0" lang="en-GB" sz="1800" b="0" i="0" u="none" strike="noStrike" kern="1200" cap="none" spc="0" normalizeH="0" baseline="0" noProof="0" dirty="0">
                <a:ln>
                  <a:noFill/>
                </a:ln>
                <a:solidFill>
                  <a:srgbClr val="222222"/>
                </a:solidFill>
                <a:effectLst/>
                <a:uLnTx/>
                <a:uFillTx/>
                <a:latin typeface="Calibri" panose="020F0502020204030204" pitchFamily="34" charset="0"/>
                <a:ea typeface="+mn-ea"/>
                <a:cs typeface="+mn-cs"/>
              </a:rPr>
              <a:t>which includes teaching resources and assemblies for Primary and Secondary Schools and short videos showing interviews with Windrush generation elders from Bradford who shared their experiences with pupils and students. </a:t>
            </a:r>
            <a:r>
              <a:rPr lang="en-GB" sz="1800" b="0" i="0" u="none" strike="noStrike" dirty="0">
                <a:solidFill>
                  <a:srgbClr val="222222"/>
                </a:solidFill>
                <a:effectLst/>
                <a:latin typeface="Calibri" panose="020F0502020204030204" pitchFamily="34" charset="0"/>
              </a:rPr>
              <a:t>We have been encouraged and supported in this work by Windrush Generations Bradford and the Bradford Black Heritage Planning Group. </a:t>
            </a:r>
          </a:p>
          <a:p>
            <a:pPr lvl="0">
              <a:defRPr/>
            </a:pPr>
            <a:endParaRPr kumimoji="0" lang="en-GB" sz="1800" b="0" i="0" u="none" strike="noStrike" kern="1200" cap="none" spc="0" normalizeH="0" baseline="0" noProof="0" dirty="0">
              <a:ln>
                <a:noFill/>
              </a:ln>
              <a:solidFill>
                <a:srgbClr val="222222"/>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22222"/>
                </a:solidFill>
                <a:effectLst/>
                <a:uLnTx/>
                <a:uFillTx/>
                <a:latin typeface="Calibri" panose="020F0502020204030204" pitchFamily="34" charset="0"/>
                <a:ea typeface="+mn-ea"/>
                <a:cs typeface="+mn-cs"/>
              </a:rPr>
              <a:t> </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resources can be used as they are or you might be able to invite someone from the Windrush Generation or their family to join you in school. If </a:t>
            </a:r>
            <a:r>
              <a:rPr lang="en-GB" dirty="0">
                <a:solidFill>
                  <a:srgbClr val="000000"/>
                </a:solidFill>
                <a:latin typeface="Calibri" panose="020F0502020204030204" pitchFamily="34" charset="0"/>
              </a:rPr>
              <a:t>you can invite someone into your school </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we have written some guidance based on our experience.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https://www.windrush100.org/</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prstClr val="black"/>
                </a:solidFill>
                <a:latin typeface="Calibri" panose="020F0502020204030204"/>
              </a:rPr>
              <a:t>Windrush Resources here: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https://thelinkingnetwork.org.uk/teaching-resources/windrush/</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45167F41-36CB-ABBE-8AF5-3EB1092BE82A}"/>
              </a:ext>
            </a:extLst>
          </p:cNvPr>
          <p:cNvPicPr>
            <a:picLocks noChangeAspect="1"/>
          </p:cNvPicPr>
          <p:nvPr/>
        </p:nvPicPr>
        <p:blipFill>
          <a:blip r:embed="rId5"/>
          <a:stretch>
            <a:fillRect/>
          </a:stretch>
        </p:blipFill>
        <p:spPr>
          <a:xfrm>
            <a:off x="512085" y="441675"/>
            <a:ext cx="7852984" cy="1191182"/>
          </a:xfrm>
          <a:prstGeom prst="rect">
            <a:avLst/>
          </a:prstGeom>
        </p:spPr>
      </p:pic>
    </p:spTree>
    <p:extLst>
      <p:ext uri="{BB962C8B-B14F-4D97-AF65-F5344CB8AC3E}">
        <p14:creationId xmlns:p14="http://schemas.microsoft.com/office/powerpoint/2010/main" val="1790134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1E5614-7D84-41FD-93DF-1289EF8DEC7D}"/>
              </a:ext>
            </a:extLst>
          </p:cNvPr>
          <p:cNvSpPr txBox="1"/>
          <p:nvPr/>
        </p:nvSpPr>
        <p:spPr>
          <a:xfrm>
            <a:off x="381707" y="220176"/>
            <a:ext cx="6307410" cy="5578450"/>
          </a:xfrm>
          <a:prstGeom prst="rect">
            <a:avLst/>
          </a:prstGeom>
          <a:noFill/>
          <a:ln w="76200">
            <a:solidFill>
              <a:srgbClr val="FFC000"/>
            </a:solidFill>
          </a:ln>
        </p:spPr>
        <p:txBody>
          <a:bodyPr wrap="square" rtlCol="0">
            <a:spAutoFit/>
          </a:bodyPr>
          <a:lstStyle/>
          <a:p>
            <a:pPr defTabSz="685800">
              <a:defRPr/>
            </a:pPr>
            <a:r>
              <a:rPr lang="en-GB" sz="1350" b="1" dirty="0">
                <a:solidFill>
                  <a:srgbClr val="0070C0"/>
                </a:solidFill>
                <a:latin typeface="Calibri" panose="020F0502020204030204"/>
                <a:ea typeface="ＭＳ Ｐゴシック" pitchFamily="34" charset="-128"/>
              </a:rPr>
              <a:t>The focus of this lesson is on Windrush 75. It would work well as a follow up to the whole school assembly, which reinforces the main themes. </a:t>
            </a:r>
          </a:p>
          <a:p>
            <a:pPr defTabSz="685800">
              <a:defRPr/>
            </a:pPr>
            <a:r>
              <a:rPr lang="en-GB" sz="1350" b="1" dirty="0">
                <a:solidFill>
                  <a:srgbClr val="0070C0"/>
                </a:solidFill>
                <a:latin typeface="Calibri" panose="020F0502020204030204"/>
                <a:ea typeface="ＭＳ Ｐゴシック" pitchFamily="34" charset="-128"/>
              </a:rPr>
              <a:t>The lesson will: </a:t>
            </a:r>
          </a:p>
          <a:p>
            <a:pPr defTabSz="685800">
              <a:defRPr/>
            </a:pPr>
            <a:endParaRPr lang="en-GB" sz="1350" b="1" dirty="0">
              <a:solidFill>
                <a:srgbClr val="FF0000"/>
              </a:solidFill>
              <a:latin typeface="Calibri" panose="020F0502020204030204"/>
              <a:ea typeface="ＭＳ Ｐゴシック" pitchFamily="34" charset="-128"/>
            </a:endParaRPr>
          </a:p>
          <a:p>
            <a:pPr marL="214313" indent="-214313" defTabSz="685800">
              <a:buFont typeface="Arial" panose="020B0604020202020204" pitchFamily="34" charset="0"/>
              <a:buChar char="•"/>
              <a:defRPr/>
            </a:pPr>
            <a:r>
              <a:rPr lang="en-GB" sz="1350" dirty="0">
                <a:solidFill>
                  <a:prstClr val="black"/>
                </a:solidFill>
                <a:latin typeface="Calibri" panose="020F0502020204030204"/>
                <a:ea typeface="ＭＳ Ｐゴシック" pitchFamily="34" charset="-128"/>
              </a:rPr>
              <a:t>Explore the story of the arrival of the Windrush Boat in 1948 in the UK and explain that the boat gave its name to the migration of the Windrush Generation from the late 1940’s to the early 1970’s to the UK. </a:t>
            </a:r>
          </a:p>
          <a:p>
            <a:pPr marL="214313" indent="-214313" defTabSz="685800">
              <a:buFont typeface="Arial" panose="020B0604020202020204" pitchFamily="34" charset="0"/>
              <a:buChar char="•"/>
              <a:defRPr/>
            </a:pPr>
            <a:r>
              <a:rPr lang="en-GB" sz="1350" dirty="0">
                <a:solidFill>
                  <a:prstClr val="black"/>
                </a:solidFill>
                <a:ea typeface="ＭＳ Ｐゴシック" pitchFamily="34" charset="-128"/>
              </a:rPr>
              <a:t>Explore the contributions made by people who have migrated and watch </a:t>
            </a:r>
            <a:r>
              <a:rPr lang="en-GB" sz="1400" dirty="0">
                <a:solidFill>
                  <a:prstClr val="black"/>
                </a:solidFill>
                <a:ea typeface="ＭＳ Ｐゴシック" pitchFamily="34" charset="-128"/>
              </a:rPr>
              <a:t> a video highlighting first-hand experiences of migration.</a:t>
            </a:r>
          </a:p>
          <a:p>
            <a:pPr marL="214313" indent="-214313" defTabSz="685800">
              <a:buFont typeface="Arial" panose="020B0604020202020204" pitchFamily="34" charset="0"/>
              <a:buChar char="•"/>
              <a:defRPr/>
            </a:pPr>
            <a:r>
              <a:rPr lang="en-GB" sz="1400" dirty="0">
                <a:solidFill>
                  <a:prstClr val="black"/>
                </a:solidFill>
                <a:ea typeface="ＭＳ Ｐゴシック" pitchFamily="34" charset="-128"/>
              </a:rPr>
              <a:t>Explore the contribution made to the NHS which is also 75 years old in 2023. </a:t>
            </a:r>
          </a:p>
          <a:p>
            <a:pPr marL="214313" indent="-214313" defTabSz="685800">
              <a:buFont typeface="Arial" panose="020B0604020202020204" pitchFamily="34" charset="0"/>
              <a:buChar char="•"/>
              <a:defRPr/>
            </a:pPr>
            <a:r>
              <a:rPr lang="en-GB" sz="1350" dirty="0">
                <a:solidFill>
                  <a:prstClr val="black"/>
                </a:solidFill>
                <a:latin typeface="Calibri" panose="020F0502020204030204"/>
                <a:ea typeface="ＭＳ Ｐゴシック" pitchFamily="34" charset="-128"/>
              </a:rPr>
              <a:t>Help students to reflect on the challenges faced by those came to the UK to help rebuild the country after the Second World War. </a:t>
            </a:r>
          </a:p>
          <a:p>
            <a:pPr marL="214313" indent="-214313" defTabSz="685800">
              <a:buFont typeface="Arial" panose="020B0604020202020204" pitchFamily="34" charset="0"/>
              <a:buChar char="•"/>
              <a:defRPr/>
            </a:pPr>
            <a:r>
              <a:rPr lang="en-GB" sz="1350" dirty="0">
                <a:solidFill>
                  <a:prstClr val="black"/>
                </a:solidFill>
                <a:latin typeface="Calibri" panose="020F0502020204030204"/>
                <a:ea typeface="ＭＳ Ｐゴシック" pitchFamily="34" charset="-128"/>
              </a:rPr>
              <a:t>Encourage pupils to reflect on how we can all relate to such journeys</a:t>
            </a:r>
          </a:p>
          <a:p>
            <a:pPr marL="214313" indent="-214313" defTabSz="685800">
              <a:buFont typeface="Arial" panose="020B0604020202020204" pitchFamily="34" charset="0"/>
              <a:buChar char="•"/>
              <a:defRPr/>
            </a:pPr>
            <a:endParaRPr lang="en-GB" sz="1350" dirty="0">
              <a:solidFill>
                <a:prstClr val="black"/>
              </a:solidFill>
              <a:latin typeface="Calibri" panose="020F0502020204030204"/>
              <a:ea typeface="ＭＳ Ｐゴシック" pitchFamily="34" charset="-128"/>
            </a:endParaRPr>
          </a:p>
          <a:p>
            <a:pPr defTabSz="685800">
              <a:defRPr/>
            </a:pPr>
            <a:r>
              <a:rPr lang="en-GB" sz="1200" b="1" dirty="0">
                <a:solidFill>
                  <a:prstClr val="black"/>
                </a:solidFill>
                <a:latin typeface="Calibri" panose="020F0502020204030204"/>
                <a:ea typeface="ＭＳ Ｐゴシック" pitchFamily="34" charset="-128"/>
              </a:rPr>
              <a:t>Pupils may also be able to do all or some of the following activities:</a:t>
            </a:r>
          </a:p>
          <a:p>
            <a:pPr marL="214313" indent="-214313" defTabSz="685800">
              <a:buFont typeface="Arial" panose="020B0604020202020204" pitchFamily="34" charset="0"/>
              <a:buChar char="•"/>
              <a:defRPr/>
            </a:pPr>
            <a:r>
              <a:rPr lang="en-GB" sz="1200" dirty="0">
                <a:solidFill>
                  <a:prstClr val="black"/>
                </a:solidFill>
                <a:ea typeface="ＭＳ Ｐゴシック" pitchFamily="34" charset="-128"/>
              </a:rPr>
              <a:t>-Think about questions they could ask Windrush generation elders or their descendants. </a:t>
            </a:r>
            <a:endParaRPr lang="en-GB" sz="1100" dirty="0">
              <a:solidFill>
                <a:prstClr val="black"/>
              </a:solidFill>
              <a:ea typeface="ＭＳ Ｐゴシック" pitchFamily="34" charset="-128"/>
            </a:endParaRPr>
          </a:p>
          <a:p>
            <a:pPr marL="214313" indent="-214313" defTabSz="685800">
              <a:buFont typeface="Arial" panose="020B0604020202020204" pitchFamily="34" charset="0"/>
              <a:buChar char="•"/>
              <a:defRPr/>
            </a:pPr>
            <a:r>
              <a:rPr lang="en-GB" sz="1200" dirty="0">
                <a:solidFill>
                  <a:prstClr val="black"/>
                </a:solidFill>
                <a:ea typeface="ＭＳ Ｐゴシック" pitchFamily="34" charset="-128"/>
              </a:rPr>
              <a:t>-Complete a written fact file</a:t>
            </a:r>
          </a:p>
          <a:p>
            <a:pPr marL="214313" indent="-214313" defTabSz="685800">
              <a:buFont typeface="Arial" panose="020B0604020202020204" pitchFamily="34" charset="0"/>
              <a:buChar char="•"/>
              <a:defRPr/>
            </a:pPr>
            <a:r>
              <a:rPr lang="en-GB" sz="1200" dirty="0">
                <a:solidFill>
                  <a:prstClr val="black"/>
                </a:solidFill>
                <a:ea typeface="ＭＳ Ｐゴシック" pitchFamily="34" charset="-128"/>
              </a:rPr>
              <a:t>- Interview a Windrush 75 elder</a:t>
            </a:r>
          </a:p>
          <a:p>
            <a:pPr marL="214313" indent="-214313" defTabSz="685800">
              <a:buFont typeface="Arial" panose="020B0604020202020204" pitchFamily="34" charset="0"/>
              <a:buChar char="•"/>
              <a:defRPr/>
            </a:pPr>
            <a:r>
              <a:rPr lang="en-US" sz="1200" dirty="0">
                <a:solidFill>
                  <a:prstClr val="black"/>
                </a:solidFill>
                <a:latin typeface="Calibri" panose="020F0502020204030204"/>
                <a:ea typeface="ＭＳ Ｐゴシック" pitchFamily="34" charset="-128"/>
              </a:rPr>
              <a:t>- Research Journeys made by people from the local or school community or their own families or from books as part of Windrush 75 Celebrations. </a:t>
            </a:r>
          </a:p>
          <a:p>
            <a:pPr marL="214313" indent="-214313" defTabSz="685800">
              <a:buFont typeface="Arial" panose="020B0604020202020204" pitchFamily="34" charset="0"/>
              <a:buChar char="•"/>
              <a:defRPr/>
            </a:pPr>
            <a:endParaRPr lang="en-US" sz="1200" dirty="0">
              <a:solidFill>
                <a:prstClr val="black"/>
              </a:solidFill>
              <a:latin typeface="Calibri" panose="020F0502020204030204"/>
              <a:ea typeface="ＭＳ Ｐゴシック" pitchFamily="34" charset="-128"/>
            </a:endParaRPr>
          </a:p>
          <a:p>
            <a:pPr defTabSz="685800">
              <a:defRPr/>
            </a:pPr>
            <a:endParaRPr lang="en-US" sz="1200" b="1" i="1" dirty="0">
              <a:solidFill>
                <a:prstClr val="black"/>
              </a:solidFill>
              <a:ea typeface="ＭＳ Ｐゴシック" pitchFamily="34" charset="-128"/>
            </a:endParaRPr>
          </a:p>
          <a:p>
            <a:pPr defTabSz="685800">
              <a:defRPr/>
            </a:pPr>
            <a:r>
              <a:rPr lang="en-GB" sz="1200" b="1" i="1" kern="0" dirty="0">
                <a:solidFill>
                  <a:srgbClr val="000000"/>
                </a:solidFill>
                <a:latin typeface="Calibri" panose="020F0502020204030204" pitchFamily="34" charset="0"/>
                <a:ea typeface="Times New Roman" panose="02020603050405020304" pitchFamily="18" charset="0"/>
              </a:rPr>
              <a:t>This material needs careful handling, awareness and sensitivity from teachers if there are asylum seekers, </a:t>
            </a:r>
            <a:r>
              <a:rPr lang="en-GB" sz="1200" b="1" i="1" kern="0" dirty="0">
                <a:latin typeface="Calibri" panose="020F0502020204030204" pitchFamily="34" charset="0"/>
                <a:ea typeface="Times New Roman" panose="02020603050405020304" pitchFamily="18" charset="0"/>
              </a:rPr>
              <a:t>refugees or looked after children in </a:t>
            </a:r>
            <a:r>
              <a:rPr lang="en-GB" sz="1200" b="1" i="1" kern="0" dirty="0">
                <a:solidFill>
                  <a:srgbClr val="000000"/>
                </a:solidFill>
                <a:latin typeface="Calibri" panose="020F0502020204030204" pitchFamily="34" charset="0"/>
                <a:ea typeface="Times New Roman" panose="02020603050405020304" pitchFamily="18" charset="0"/>
              </a:rPr>
              <a:t>the group. </a:t>
            </a:r>
            <a:endParaRPr lang="en-US" sz="1200" b="1" i="1" dirty="0">
              <a:solidFill>
                <a:prstClr val="black"/>
              </a:solidFill>
              <a:ea typeface="ＭＳ Ｐゴシック" pitchFamily="34" charset="-128"/>
            </a:endParaRPr>
          </a:p>
          <a:p>
            <a:pPr marL="214313" indent="-214313" defTabSz="685800">
              <a:buFont typeface="Arial" panose="020B0604020202020204" pitchFamily="34" charset="0"/>
              <a:buChar char="•"/>
              <a:defRPr/>
            </a:pPr>
            <a:endParaRPr lang="en-US" sz="1200" dirty="0">
              <a:solidFill>
                <a:prstClr val="black"/>
              </a:solidFill>
              <a:latin typeface="Calibri" panose="020F0502020204030204"/>
              <a:ea typeface="ＭＳ Ｐゴシック" pitchFamily="34" charset="-128"/>
            </a:endParaRPr>
          </a:p>
          <a:p>
            <a:pPr defTabSz="685800">
              <a:defRPr/>
            </a:pPr>
            <a:r>
              <a:rPr lang="en-US" sz="1200" b="1" i="1" dirty="0">
                <a:solidFill>
                  <a:prstClr val="black"/>
                </a:solidFill>
                <a:latin typeface="Calibri" panose="020F0502020204030204"/>
                <a:ea typeface="ＭＳ Ｐゴシック" pitchFamily="34" charset="-128"/>
              </a:rPr>
              <a:t>We are a charity, and these resources are shared with schools free of charge. Please let us know if any images are copyright protected and we will remove and replace them. </a:t>
            </a:r>
          </a:p>
          <a:p>
            <a:pPr defTabSz="685800">
              <a:defRPr/>
            </a:pPr>
            <a:endParaRPr lang="en-GB" sz="1200" dirty="0">
              <a:solidFill>
                <a:prstClr val="black"/>
              </a:solidFill>
              <a:latin typeface="Calibri" panose="020F0502020204030204"/>
              <a:ea typeface="ＭＳ Ｐゴシック" pitchFamily="34" charset="-128"/>
            </a:endParaRPr>
          </a:p>
        </p:txBody>
      </p:sp>
      <p:sp>
        <p:nvSpPr>
          <p:cNvPr id="6" name="TextBox 5">
            <a:extLst>
              <a:ext uri="{FF2B5EF4-FFF2-40B4-BE49-F238E27FC236}">
                <a16:creationId xmlns:a16="http://schemas.microsoft.com/office/drawing/2014/main" id="{C596A71B-4B4D-45F1-980B-1503C3FD9D08}"/>
              </a:ext>
            </a:extLst>
          </p:cNvPr>
          <p:cNvSpPr txBox="1"/>
          <p:nvPr/>
        </p:nvSpPr>
        <p:spPr>
          <a:xfrm>
            <a:off x="6930189" y="2282573"/>
            <a:ext cx="1832104" cy="1431161"/>
          </a:xfrm>
          <a:prstGeom prst="rect">
            <a:avLst/>
          </a:prstGeom>
          <a:noFill/>
          <a:ln w="76200">
            <a:solidFill>
              <a:srgbClr val="FFC000"/>
            </a:solidFill>
          </a:ln>
        </p:spPr>
        <p:txBody>
          <a:bodyPr wrap="square" rtlCol="0">
            <a:spAutoFit/>
          </a:bodyPr>
          <a:lstStyle/>
          <a:p>
            <a:pPr defTabSz="685800">
              <a:defRPr/>
            </a:pPr>
            <a:endParaRPr lang="en-GB" sz="1500" b="1" dirty="0">
              <a:solidFill>
                <a:srgbClr val="FF0000"/>
              </a:solidFill>
              <a:latin typeface="Calibri" panose="020F0502020204030204"/>
              <a:ea typeface="ＭＳ Ｐゴシック" pitchFamily="34" charset="-128"/>
            </a:endParaRPr>
          </a:p>
          <a:p>
            <a:pPr defTabSz="685800">
              <a:defRPr/>
            </a:pPr>
            <a:endParaRPr lang="en-GB" sz="1200" dirty="0">
              <a:solidFill>
                <a:prstClr val="black"/>
              </a:solidFill>
              <a:latin typeface="Calibri" panose="020F0502020204030204"/>
              <a:ea typeface="ＭＳ Ｐゴシック" pitchFamily="34" charset="-128"/>
            </a:endParaRPr>
          </a:p>
          <a:p>
            <a:pPr defTabSz="685800">
              <a:defRPr/>
            </a:pPr>
            <a:r>
              <a:rPr lang="en-GB" sz="1200" dirty="0">
                <a:solidFill>
                  <a:prstClr val="black"/>
                </a:solidFill>
                <a:latin typeface="Calibri" panose="020F0502020204030204"/>
                <a:ea typeface="ＭＳ Ｐゴシック" pitchFamily="34" charset="-128"/>
              </a:rPr>
              <a:t>Look out for notes under most slides of suggested script</a:t>
            </a:r>
          </a:p>
          <a:p>
            <a:pPr defTabSz="685800">
              <a:defRPr/>
            </a:pPr>
            <a:endParaRPr lang="en-GB" sz="1200" dirty="0">
              <a:solidFill>
                <a:prstClr val="black"/>
              </a:solidFill>
              <a:latin typeface="Calibri" panose="020F0502020204030204"/>
              <a:ea typeface="ＭＳ Ｐゴシック" pitchFamily="34" charset="-128"/>
            </a:endParaRPr>
          </a:p>
          <a:p>
            <a:pPr defTabSz="685800">
              <a:defRPr/>
            </a:pPr>
            <a:endParaRPr lang="en-GB" sz="1200" dirty="0">
              <a:solidFill>
                <a:prstClr val="black"/>
              </a:solidFill>
              <a:latin typeface="Calibri" panose="020F0502020204030204"/>
              <a:ea typeface="ＭＳ Ｐゴシック" pitchFamily="34" charset="-128"/>
            </a:endParaRPr>
          </a:p>
        </p:txBody>
      </p:sp>
    </p:spTree>
    <p:extLst>
      <p:ext uri="{BB962C8B-B14F-4D97-AF65-F5344CB8AC3E}">
        <p14:creationId xmlns:p14="http://schemas.microsoft.com/office/powerpoint/2010/main" val="3419403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2CB48D3-315E-432C-7442-BA3545AE7587}"/>
              </a:ext>
            </a:extLst>
          </p:cNvPr>
          <p:cNvSpPr txBox="1"/>
          <p:nvPr/>
        </p:nvSpPr>
        <p:spPr>
          <a:xfrm>
            <a:off x="5729555" y="728664"/>
            <a:ext cx="3412158" cy="3157080"/>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en-US" sz="4200" b="1" dirty="0">
                <a:latin typeface="+mj-lt"/>
                <a:ea typeface="+mj-ea"/>
                <a:cs typeface="+mj-cs"/>
              </a:rPr>
              <a:t>Celebrating Windrush</a:t>
            </a:r>
          </a:p>
          <a:p>
            <a:pPr>
              <a:lnSpc>
                <a:spcPct val="90000"/>
              </a:lnSpc>
              <a:spcBef>
                <a:spcPct val="0"/>
              </a:spcBef>
              <a:spcAft>
                <a:spcPts val="600"/>
              </a:spcAft>
            </a:pPr>
            <a:endParaRPr lang="en-US" sz="4200" dirty="0">
              <a:latin typeface="+mj-lt"/>
              <a:ea typeface="+mj-ea"/>
              <a:cs typeface="+mj-cs"/>
            </a:endParaRPr>
          </a:p>
          <a:p>
            <a:pPr>
              <a:lnSpc>
                <a:spcPct val="90000"/>
              </a:lnSpc>
              <a:spcBef>
                <a:spcPct val="0"/>
              </a:spcBef>
              <a:spcAft>
                <a:spcPts val="600"/>
              </a:spcAft>
            </a:pPr>
            <a:r>
              <a:rPr lang="en-US" sz="2000" dirty="0">
                <a:latin typeface="+mj-lt"/>
                <a:ea typeface="+mj-ea"/>
                <a:cs typeface="+mj-cs"/>
              </a:rPr>
              <a:t>A lesson for Year 5 or 6</a:t>
            </a:r>
          </a:p>
        </p:txBody>
      </p:sp>
      <p:pic>
        <p:nvPicPr>
          <p:cNvPr id="7" name="Picture 2" descr="Windrush Generations (@WindrushGeneral) / Twitter">
            <a:extLst>
              <a:ext uri="{FF2B5EF4-FFF2-40B4-BE49-F238E27FC236}">
                <a16:creationId xmlns:a16="http://schemas.microsoft.com/office/drawing/2014/main" id="{B3039F5B-C418-FBDF-B658-02DFBEB53DC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1" t="4401" r="13640" b="7263"/>
          <a:stretch/>
        </p:blipFill>
        <p:spPr bwMode="auto">
          <a:xfrm>
            <a:off x="-2287" y="459928"/>
            <a:ext cx="5731842" cy="59381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graphics, colorfulness, graphic design, screenshot&#10;&#10;Description automatically generated">
            <a:extLst>
              <a:ext uri="{FF2B5EF4-FFF2-40B4-BE49-F238E27FC236}">
                <a16:creationId xmlns:a16="http://schemas.microsoft.com/office/drawing/2014/main" id="{A75D7F69-66ED-CADE-A9B2-9BCEF8B741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5588" y="5709112"/>
            <a:ext cx="2948940" cy="840448"/>
          </a:xfrm>
          <a:prstGeom prst="rect">
            <a:avLst/>
          </a:prstGeom>
        </p:spPr>
      </p:pic>
    </p:spTree>
    <p:extLst>
      <p:ext uri="{BB962C8B-B14F-4D97-AF65-F5344CB8AC3E}">
        <p14:creationId xmlns:p14="http://schemas.microsoft.com/office/powerpoint/2010/main" val="4241338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5AB237-FCB4-79DB-504F-A1296A3AA98B}"/>
              </a:ext>
            </a:extLst>
          </p:cNvPr>
          <p:cNvPicPr>
            <a:picLocks noChangeAspect="1"/>
          </p:cNvPicPr>
          <p:nvPr/>
        </p:nvPicPr>
        <p:blipFill>
          <a:blip r:embed="rId3" cstate="print"/>
          <a:stretch>
            <a:fillRect/>
          </a:stretch>
        </p:blipFill>
        <p:spPr>
          <a:xfrm>
            <a:off x="3122231" y="893970"/>
            <a:ext cx="5692693" cy="5692693"/>
          </a:xfrm>
          <a:prstGeom prst="rect">
            <a:avLst/>
          </a:prstGeom>
        </p:spPr>
      </p:pic>
      <p:sp>
        <p:nvSpPr>
          <p:cNvPr id="3" name="TextBox 2">
            <a:extLst>
              <a:ext uri="{FF2B5EF4-FFF2-40B4-BE49-F238E27FC236}">
                <a16:creationId xmlns:a16="http://schemas.microsoft.com/office/drawing/2014/main" id="{3978BD7F-4468-C33E-68F4-59E434B63204}"/>
              </a:ext>
            </a:extLst>
          </p:cNvPr>
          <p:cNvSpPr txBox="1"/>
          <p:nvPr/>
        </p:nvSpPr>
        <p:spPr>
          <a:xfrm>
            <a:off x="542865" y="570804"/>
            <a:ext cx="6427777" cy="646331"/>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600" dirty="0">
                <a:latin typeface="Comic Sans MS" panose="030F0702030302020204" pitchFamily="66" charset="0"/>
              </a:rPr>
              <a:t>Think of a journey…</a:t>
            </a:r>
          </a:p>
        </p:txBody>
      </p:sp>
      <p:pic>
        <p:nvPicPr>
          <p:cNvPr id="5" name="Picture 4">
            <a:extLst>
              <a:ext uri="{FF2B5EF4-FFF2-40B4-BE49-F238E27FC236}">
                <a16:creationId xmlns:a16="http://schemas.microsoft.com/office/drawing/2014/main" id="{3DDC871D-27D0-E0DD-9B4C-01EC2EA0B1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682" y="4193978"/>
            <a:ext cx="2392685" cy="2392685"/>
          </a:xfrm>
          <a:prstGeom prst="rect">
            <a:avLst/>
          </a:prstGeom>
        </p:spPr>
      </p:pic>
    </p:spTree>
    <p:extLst>
      <p:ext uri="{BB962C8B-B14F-4D97-AF65-F5344CB8AC3E}">
        <p14:creationId xmlns:p14="http://schemas.microsoft.com/office/powerpoint/2010/main" val="4284381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doll&#10;&#10;Description automatically generated with medium confidence">
            <a:extLst>
              <a:ext uri="{FF2B5EF4-FFF2-40B4-BE49-F238E27FC236}">
                <a16:creationId xmlns:a16="http://schemas.microsoft.com/office/drawing/2014/main" id="{EDA6EDB3-B996-A270-C758-B3F2BACD48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110" y="2522080"/>
            <a:ext cx="2606457" cy="2606457"/>
          </a:xfrm>
          <a:prstGeom prst="rect">
            <a:avLst/>
          </a:prstGeom>
        </p:spPr>
      </p:pic>
      <p:pic>
        <p:nvPicPr>
          <p:cNvPr id="7" name="Picture 6">
            <a:extLst>
              <a:ext uri="{FF2B5EF4-FFF2-40B4-BE49-F238E27FC236}">
                <a16:creationId xmlns:a16="http://schemas.microsoft.com/office/drawing/2014/main" id="{B3CD68B4-EAD6-249D-CE03-1FB2693207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4123" y="2462911"/>
            <a:ext cx="2610915" cy="2610915"/>
          </a:xfrm>
          <a:prstGeom prst="rect">
            <a:avLst/>
          </a:prstGeom>
        </p:spPr>
      </p:pic>
      <p:pic>
        <p:nvPicPr>
          <p:cNvPr id="9" name="Picture 8">
            <a:extLst>
              <a:ext uri="{FF2B5EF4-FFF2-40B4-BE49-F238E27FC236}">
                <a16:creationId xmlns:a16="http://schemas.microsoft.com/office/drawing/2014/main" id="{E3D6A7CF-C35D-0735-0E30-C1E8D8E286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68771" y="3635439"/>
            <a:ext cx="2606457" cy="2606457"/>
          </a:xfrm>
          <a:prstGeom prst="rect">
            <a:avLst/>
          </a:prstGeom>
        </p:spPr>
      </p:pic>
      <p:sp>
        <p:nvSpPr>
          <p:cNvPr id="10" name="TextBox 9">
            <a:extLst>
              <a:ext uri="{FF2B5EF4-FFF2-40B4-BE49-F238E27FC236}">
                <a16:creationId xmlns:a16="http://schemas.microsoft.com/office/drawing/2014/main" id="{76F5A26D-E23C-9221-FFC1-2BC44CD3CD2D}"/>
              </a:ext>
            </a:extLst>
          </p:cNvPr>
          <p:cNvSpPr txBox="1"/>
          <p:nvPr/>
        </p:nvSpPr>
        <p:spPr>
          <a:xfrm>
            <a:off x="1358110" y="587367"/>
            <a:ext cx="6427777" cy="1328023"/>
          </a:xfrm>
          <a:prstGeom prst="wedgeRoundRectCallout">
            <a:avLst>
              <a:gd name="adj1" fmla="val -8875"/>
              <a:gd name="adj2" fmla="val 111396"/>
              <a:gd name="adj3" fmla="val 16667"/>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600" dirty="0">
                <a:latin typeface="Comic Sans MS" panose="030F0702030302020204" pitchFamily="66" charset="0"/>
              </a:rPr>
              <a:t>How do you feel about this journey?</a:t>
            </a:r>
          </a:p>
        </p:txBody>
      </p:sp>
    </p:spTree>
    <p:extLst>
      <p:ext uri="{BB962C8B-B14F-4D97-AF65-F5344CB8AC3E}">
        <p14:creationId xmlns:p14="http://schemas.microsoft.com/office/powerpoint/2010/main" val="664229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33277E5-130B-E548-ADC2-1369ABF26BC2}"/>
              </a:ext>
            </a:extLst>
          </p:cNvPr>
          <p:cNvPicPr>
            <a:picLocks noGrp="1" noChangeAspect="1"/>
          </p:cNvPicPr>
          <p:nvPr>
            <p:ph idx="1"/>
          </p:nvPr>
        </p:nvPicPr>
        <p:blipFill rotWithShape="1">
          <a:blip r:embed="rId3" cstate="print"/>
          <a:srcRect t="19"/>
          <a:stretch/>
        </p:blipFill>
        <p:spPr>
          <a:xfrm>
            <a:off x="792480" y="1096185"/>
            <a:ext cx="7772400" cy="4371165"/>
          </a:xfrm>
          <a:prstGeom prst="rect">
            <a:avLst/>
          </a:prstGeom>
        </p:spPr>
      </p:pic>
      <p:sp>
        <p:nvSpPr>
          <p:cNvPr id="2" name="TextBox 1">
            <a:extLst>
              <a:ext uri="{FF2B5EF4-FFF2-40B4-BE49-F238E27FC236}">
                <a16:creationId xmlns:a16="http://schemas.microsoft.com/office/drawing/2014/main" id="{2A3D1C98-39AA-51C0-0A35-FB9E710B5DA0}"/>
              </a:ext>
            </a:extLst>
          </p:cNvPr>
          <p:cNvSpPr txBox="1"/>
          <p:nvPr/>
        </p:nvSpPr>
        <p:spPr>
          <a:xfrm>
            <a:off x="167640" y="121920"/>
            <a:ext cx="8747760" cy="584775"/>
          </a:xfrm>
          <a:prstGeom prst="rect">
            <a:avLst/>
          </a:prstGeom>
          <a:noFill/>
        </p:spPr>
        <p:txBody>
          <a:bodyPr wrap="square" rtlCol="0">
            <a:spAutoFit/>
          </a:bodyPr>
          <a:lstStyle/>
          <a:p>
            <a:r>
              <a:rPr lang="en-US" sz="3200" b="1" dirty="0">
                <a:latin typeface="Comic Sans MS" panose="030F0702030302020204" pitchFamily="66" charset="0"/>
              </a:rPr>
              <a:t>This ship was called the Empire Windrush </a:t>
            </a:r>
            <a:endParaRPr lang="en-GB" sz="3200" b="1" dirty="0">
              <a:latin typeface="Comic Sans MS" panose="030F0702030302020204" pitchFamily="66" charset="0"/>
            </a:endParaRPr>
          </a:p>
        </p:txBody>
      </p:sp>
    </p:spTree>
    <p:extLst>
      <p:ext uri="{BB962C8B-B14F-4D97-AF65-F5344CB8AC3E}">
        <p14:creationId xmlns:p14="http://schemas.microsoft.com/office/powerpoint/2010/main" val="1027525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2" name="Picture 1" descr="Map&#10;&#10;Description automatically generated">
            <a:extLst>
              <a:ext uri="{FF2B5EF4-FFF2-40B4-BE49-F238E27FC236}">
                <a16:creationId xmlns:a16="http://schemas.microsoft.com/office/drawing/2014/main" id="{DEEDDE6B-B145-959D-3B87-1BC158A7BA35}"/>
              </a:ext>
            </a:extLst>
          </p:cNvPr>
          <p:cNvPicPr>
            <a:picLocks noChangeAspect="1"/>
          </p:cNvPicPr>
          <p:nvPr/>
        </p:nvPicPr>
        <p:blipFill rotWithShape="1">
          <a:blip r:embed="rId3" cstate="print"/>
          <a:srcRect b="1658"/>
          <a:stretch/>
        </p:blipFill>
        <p:spPr>
          <a:xfrm>
            <a:off x="20" y="1282"/>
            <a:ext cx="9143980" cy="6856718"/>
          </a:xfrm>
          <a:prstGeom prst="rect">
            <a:avLst/>
          </a:prstGeom>
        </p:spPr>
      </p:pic>
    </p:spTree>
    <p:extLst>
      <p:ext uri="{BB962C8B-B14F-4D97-AF65-F5344CB8AC3E}">
        <p14:creationId xmlns:p14="http://schemas.microsoft.com/office/powerpoint/2010/main" val="2117676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934988-F132-F2EE-2AC7-C40B60B1CDD4}"/>
              </a:ext>
            </a:extLst>
          </p:cNvPr>
          <p:cNvPicPr>
            <a:picLocks noChangeAspect="1"/>
          </p:cNvPicPr>
          <p:nvPr/>
        </p:nvPicPr>
        <p:blipFill>
          <a:blip r:embed="rId3" cstate="print"/>
          <a:stretch>
            <a:fillRect/>
          </a:stretch>
        </p:blipFill>
        <p:spPr>
          <a:xfrm>
            <a:off x="-79514" y="0"/>
            <a:ext cx="9303027" cy="5685183"/>
          </a:xfrm>
          <a:prstGeom prst="rect">
            <a:avLst/>
          </a:prstGeom>
        </p:spPr>
      </p:pic>
    </p:spTree>
    <p:extLst>
      <p:ext uri="{BB962C8B-B14F-4D97-AF65-F5344CB8AC3E}">
        <p14:creationId xmlns:p14="http://schemas.microsoft.com/office/powerpoint/2010/main" val="3995980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CAC831-2528-AADF-AD86-1CCAA32F96CC}"/>
              </a:ext>
            </a:extLst>
          </p:cNvPr>
          <p:cNvPicPr>
            <a:picLocks noChangeAspect="1"/>
          </p:cNvPicPr>
          <p:nvPr/>
        </p:nvPicPr>
        <p:blipFill>
          <a:blip r:embed="rId3" cstate="print"/>
          <a:stretch>
            <a:fillRect/>
          </a:stretch>
        </p:blipFill>
        <p:spPr>
          <a:xfrm>
            <a:off x="3937000" y="0"/>
            <a:ext cx="5207000" cy="6877838"/>
          </a:xfrm>
          <a:prstGeom prst="rect">
            <a:avLst/>
          </a:prstGeom>
        </p:spPr>
      </p:pic>
      <p:sp>
        <p:nvSpPr>
          <p:cNvPr id="4" name="TextBox 3">
            <a:extLst>
              <a:ext uri="{FF2B5EF4-FFF2-40B4-BE49-F238E27FC236}">
                <a16:creationId xmlns:a16="http://schemas.microsoft.com/office/drawing/2014/main" id="{78912283-822A-8A60-012A-81B865C2FB45}"/>
              </a:ext>
            </a:extLst>
          </p:cNvPr>
          <p:cNvSpPr txBox="1"/>
          <p:nvPr/>
        </p:nvSpPr>
        <p:spPr>
          <a:xfrm>
            <a:off x="309783" y="481157"/>
            <a:ext cx="3394135" cy="1754326"/>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600" dirty="0">
                <a:latin typeface="Comic Sans MS" panose="030F0702030302020204" pitchFamily="66" charset="0"/>
              </a:rPr>
              <a:t>The flags of the Commonwealth</a:t>
            </a:r>
          </a:p>
        </p:txBody>
      </p:sp>
    </p:spTree>
    <p:extLst>
      <p:ext uri="{BB962C8B-B14F-4D97-AF65-F5344CB8AC3E}">
        <p14:creationId xmlns:p14="http://schemas.microsoft.com/office/powerpoint/2010/main" val="1986749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5DBE21-E7C7-77D8-2D6C-47F6DC6E08A8}"/>
              </a:ext>
            </a:extLst>
          </p:cNvPr>
          <p:cNvSpPr txBox="1"/>
          <p:nvPr/>
        </p:nvSpPr>
        <p:spPr>
          <a:xfrm>
            <a:off x="7190899" y="6488668"/>
            <a:ext cx="4572000" cy="369332"/>
          </a:xfrm>
          <a:prstGeom prst="rect">
            <a:avLst/>
          </a:prstGeom>
          <a:noFill/>
        </p:spPr>
        <p:txBody>
          <a:bodyPr wrap="square">
            <a:spAutoFit/>
          </a:bodyPr>
          <a:lstStyle/>
          <a:p>
            <a:r>
              <a:rPr lang="en-GB" b="0" i="0" dirty="0">
                <a:solidFill>
                  <a:srgbClr val="333333"/>
                </a:solidFill>
                <a:effectLst/>
                <a:latin typeface="Interface"/>
              </a:rPr>
              <a:t>© IWM CH 11478</a:t>
            </a:r>
            <a:endParaRPr lang="en-GB" dirty="0"/>
          </a:p>
        </p:txBody>
      </p:sp>
      <p:pic>
        <p:nvPicPr>
          <p:cNvPr id="6" name="Picture 5" descr="A picture containing aircraft, plane, vehicle, aviation&#10;&#10;Description automatically generated">
            <a:extLst>
              <a:ext uri="{FF2B5EF4-FFF2-40B4-BE49-F238E27FC236}">
                <a16:creationId xmlns:a16="http://schemas.microsoft.com/office/drawing/2014/main" id="{D8A1C66D-869C-990D-B7B0-8CDF3250A6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3101" y="0"/>
            <a:ext cx="5237798" cy="6858000"/>
          </a:xfrm>
          <a:prstGeom prst="rect">
            <a:avLst/>
          </a:prstGeom>
        </p:spPr>
      </p:pic>
    </p:spTree>
    <p:extLst>
      <p:ext uri="{BB962C8B-B14F-4D97-AF65-F5344CB8AC3E}">
        <p14:creationId xmlns:p14="http://schemas.microsoft.com/office/powerpoint/2010/main" val="732167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edium shot of women wearing white uniforms&#10;&#10;Description automatically generated with medium confidence">
            <a:extLst>
              <a:ext uri="{FF2B5EF4-FFF2-40B4-BE49-F238E27FC236}">
                <a16:creationId xmlns:a16="http://schemas.microsoft.com/office/drawing/2014/main" id="{452E9A70-387C-44F6-E7F9-EA648F3FD8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531" y="1086138"/>
            <a:ext cx="6880937" cy="5143500"/>
          </a:xfrm>
          <a:prstGeom prst="rect">
            <a:avLst/>
          </a:prstGeom>
        </p:spPr>
      </p:pic>
    </p:spTree>
    <p:extLst>
      <p:ext uri="{BB962C8B-B14F-4D97-AF65-F5344CB8AC3E}">
        <p14:creationId xmlns:p14="http://schemas.microsoft.com/office/powerpoint/2010/main" val="3516767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B39A6-1D71-AFD5-0409-017E588F9657}"/>
              </a:ext>
            </a:extLst>
          </p:cNvPr>
          <p:cNvSpPr>
            <a:spLocks noGrp="1"/>
          </p:cNvSpPr>
          <p:nvPr>
            <p:ph type="title"/>
          </p:nvPr>
        </p:nvSpPr>
        <p:spPr>
          <a:xfrm>
            <a:off x="0" y="365125"/>
            <a:ext cx="8839200" cy="1325563"/>
          </a:xfrm>
        </p:spPr>
        <p:txBody>
          <a:bodyPr>
            <a:normAutofit/>
          </a:bodyPr>
          <a:lstStyle/>
          <a:p>
            <a:r>
              <a:rPr lang="en-GB" sz="3200" dirty="0"/>
              <a:t>Find the Caribbean and the UK on a map</a:t>
            </a:r>
          </a:p>
        </p:txBody>
      </p:sp>
      <p:pic>
        <p:nvPicPr>
          <p:cNvPr id="3" name="Picture 2">
            <a:extLst>
              <a:ext uri="{FF2B5EF4-FFF2-40B4-BE49-F238E27FC236}">
                <a16:creationId xmlns:a16="http://schemas.microsoft.com/office/drawing/2014/main" id="{205D4A36-B2D5-59D6-C260-ABE8F2755C87}"/>
              </a:ext>
            </a:extLst>
          </p:cNvPr>
          <p:cNvPicPr>
            <a:picLocks noChangeAspect="1"/>
          </p:cNvPicPr>
          <p:nvPr/>
        </p:nvPicPr>
        <p:blipFill rotWithShape="1">
          <a:blip r:embed="rId3" cstate="print"/>
          <a:srcRect l="11095" r="1" b="1"/>
          <a:stretch/>
        </p:blipFill>
        <p:spPr>
          <a:xfrm>
            <a:off x="532723" y="1460629"/>
            <a:ext cx="7773754" cy="4371947"/>
          </a:xfrm>
          <a:prstGeom prst="rect">
            <a:avLst/>
          </a:prstGeom>
        </p:spPr>
      </p:pic>
    </p:spTree>
    <p:extLst>
      <p:ext uri="{BB962C8B-B14F-4D97-AF65-F5344CB8AC3E}">
        <p14:creationId xmlns:p14="http://schemas.microsoft.com/office/powerpoint/2010/main" val="2237906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8D150E-DDED-F7BB-F7EA-93CAF1C46515}"/>
              </a:ext>
            </a:extLst>
          </p:cNvPr>
          <p:cNvSpPr>
            <a:spLocks noGrp="1"/>
          </p:cNvSpPr>
          <p:nvPr>
            <p:ph idx="1"/>
          </p:nvPr>
        </p:nvSpPr>
        <p:spPr>
          <a:xfrm>
            <a:off x="312163" y="2466637"/>
            <a:ext cx="8821530" cy="1098510"/>
          </a:xfrm>
        </p:spPr>
        <p:txBody>
          <a:bodyPr>
            <a:noAutofit/>
          </a:bodyPr>
          <a:lstStyle/>
          <a:p>
            <a:pPr marL="0" indent="0">
              <a:buNone/>
            </a:pPr>
            <a:r>
              <a:rPr lang="en-GB" dirty="0"/>
              <a:t>The British government needed help to rebuild Britain after World War II. </a:t>
            </a:r>
          </a:p>
          <a:p>
            <a:pPr marL="0" indent="0">
              <a:buNone/>
            </a:pPr>
            <a:endParaRPr lang="en-GB" sz="800" dirty="0"/>
          </a:p>
          <a:p>
            <a:pPr marL="0" indent="0">
              <a:buNone/>
            </a:pPr>
            <a:r>
              <a:rPr lang="en-GB" dirty="0"/>
              <a:t>More people were needed to work.</a:t>
            </a:r>
          </a:p>
          <a:p>
            <a:pPr marL="0" indent="0">
              <a:buNone/>
            </a:pPr>
            <a:endParaRPr lang="en-GB" sz="800" dirty="0"/>
          </a:p>
          <a:p>
            <a:pPr marL="0" indent="0">
              <a:buNone/>
            </a:pPr>
            <a:r>
              <a:rPr lang="en-GB" dirty="0"/>
              <a:t>The NHS was founded on 5</a:t>
            </a:r>
            <a:r>
              <a:rPr lang="en-GB" baseline="30000" dirty="0"/>
              <a:t>th</a:t>
            </a:r>
            <a:r>
              <a:rPr lang="en-GB" dirty="0"/>
              <a:t> July 1948. The next year they began to recruit people from the Caribbean commonwealth to travel to Britain to work in the NHS.  </a:t>
            </a:r>
          </a:p>
          <a:p>
            <a:pPr marL="0" indent="0">
              <a:buNone/>
            </a:pPr>
            <a:endParaRPr lang="en-GB" sz="800" dirty="0"/>
          </a:p>
          <a:p>
            <a:pPr marL="0" indent="0">
              <a:buNone/>
            </a:pPr>
            <a:r>
              <a:rPr lang="en-GB" dirty="0"/>
              <a:t>There were adverts in the Caribbean papers.</a:t>
            </a:r>
          </a:p>
          <a:p>
            <a:pPr marL="0" indent="0">
              <a:buNone/>
            </a:pPr>
            <a:r>
              <a:rPr lang="en-GB" sz="3600" dirty="0"/>
              <a:t> </a:t>
            </a:r>
          </a:p>
        </p:txBody>
      </p:sp>
      <p:sp>
        <p:nvSpPr>
          <p:cNvPr id="4" name="TextBox 3">
            <a:extLst>
              <a:ext uri="{FF2B5EF4-FFF2-40B4-BE49-F238E27FC236}">
                <a16:creationId xmlns:a16="http://schemas.microsoft.com/office/drawing/2014/main" id="{FEFB4CC7-CCFF-6315-3124-689A689EDD84}"/>
              </a:ext>
            </a:extLst>
          </p:cNvPr>
          <p:cNvSpPr txBox="1"/>
          <p:nvPr/>
        </p:nvSpPr>
        <p:spPr>
          <a:xfrm>
            <a:off x="312163" y="156556"/>
            <a:ext cx="8270972" cy="2123658"/>
          </a:xfrm>
          <a:prstGeom prst="rect">
            <a:avLst/>
          </a:prstGeom>
          <a:noFill/>
        </p:spPr>
        <p:txBody>
          <a:bodyPr wrap="square" rtlCol="0">
            <a:spAutoFit/>
          </a:bodyPr>
          <a:lstStyle/>
          <a:p>
            <a:pPr algn="ctr"/>
            <a:r>
              <a:rPr lang="en-GB" sz="6600" b="1" dirty="0">
                <a:highlight>
                  <a:srgbClr val="BFF3FD"/>
                </a:highlight>
                <a:latin typeface="Cascadia Code SemiBold" panose="020B0609020000020004" pitchFamily="49" charset="0"/>
                <a:ea typeface="Cascadia Code SemiBold" panose="020B0609020000020004" pitchFamily="49" charset="0"/>
                <a:cs typeface="Cascadia Code SemiBold" panose="020B0609020000020004" pitchFamily="49" charset="0"/>
              </a:rPr>
              <a:t>BRITAIN </a:t>
            </a:r>
          </a:p>
          <a:p>
            <a:pPr algn="ctr"/>
            <a:r>
              <a:rPr lang="en-GB" sz="6600" b="1" dirty="0">
                <a:highlight>
                  <a:srgbClr val="BFF3FD"/>
                </a:highlight>
                <a:latin typeface="Cascadia Code SemiBold" panose="020B0609020000020004" pitchFamily="49" charset="0"/>
                <a:ea typeface="Cascadia Code SemiBold" panose="020B0609020000020004" pitchFamily="49" charset="0"/>
                <a:cs typeface="Cascadia Code SemiBold" panose="020B0609020000020004" pitchFamily="49" charset="0"/>
              </a:rPr>
              <a:t>NEEDS YOUR HELP!</a:t>
            </a:r>
          </a:p>
        </p:txBody>
      </p:sp>
    </p:spTree>
    <p:extLst>
      <p:ext uri="{BB962C8B-B14F-4D97-AF65-F5344CB8AC3E}">
        <p14:creationId xmlns:p14="http://schemas.microsoft.com/office/powerpoint/2010/main" val="1278941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extBox 1">
            <a:extLst>
              <a:ext uri="{FF2B5EF4-FFF2-40B4-BE49-F238E27FC236}">
                <a16:creationId xmlns:a16="http://schemas.microsoft.com/office/drawing/2014/main" id="{6A4F8DD5-6CC5-38DF-081F-350D3B39469D}"/>
              </a:ext>
            </a:extLst>
          </p:cNvPr>
          <p:cNvSpPr txBox="1"/>
          <p:nvPr/>
        </p:nvSpPr>
        <p:spPr>
          <a:xfrm>
            <a:off x="6672020" y="6395053"/>
            <a:ext cx="4943960" cy="461665"/>
          </a:xfrm>
          <a:prstGeom prst="rect">
            <a:avLst/>
          </a:prstGeom>
          <a:noFill/>
        </p:spPr>
        <p:txBody>
          <a:bodyPr wrap="square" rtlCol="0">
            <a:spAutoFit/>
          </a:bodyPr>
          <a:lstStyle/>
          <a:p>
            <a:r>
              <a:rPr lang="en-GB" sz="2400" b="1" dirty="0">
                <a:solidFill>
                  <a:schemeClr val="bg1"/>
                </a:solidFill>
              </a:rPr>
              <a:t>Courtesy: TopFoto</a:t>
            </a:r>
          </a:p>
        </p:txBody>
      </p:sp>
      <p:pic>
        <p:nvPicPr>
          <p:cNvPr id="3" name="Picture 2">
            <a:extLst>
              <a:ext uri="{FF2B5EF4-FFF2-40B4-BE49-F238E27FC236}">
                <a16:creationId xmlns:a16="http://schemas.microsoft.com/office/drawing/2014/main" id="{5901011C-5B49-78F4-E146-B4C32CE39A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450" y="0"/>
            <a:ext cx="8545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079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ED2A19-E992-8803-4ED2-CBE0CF5B99C6}"/>
              </a:ext>
            </a:extLst>
          </p:cNvPr>
          <p:cNvPicPr>
            <a:picLocks noChangeAspect="1"/>
          </p:cNvPicPr>
          <p:nvPr/>
        </p:nvPicPr>
        <p:blipFill rotWithShape="1">
          <a:blip r:embed="rId3" cstate="print"/>
          <a:srcRect r="-1" b="9889"/>
          <a:stretch/>
        </p:blipFill>
        <p:spPr>
          <a:xfrm rot="736176">
            <a:off x="5937499" y="1196038"/>
            <a:ext cx="2810797" cy="32926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TextBox 2">
            <a:extLst>
              <a:ext uri="{FF2B5EF4-FFF2-40B4-BE49-F238E27FC236}">
                <a16:creationId xmlns:a16="http://schemas.microsoft.com/office/drawing/2014/main" id="{6AB923D7-9DD3-3345-9200-4E7BD257EECE}"/>
              </a:ext>
            </a:extLst>
          </p:cNvPr>
          <p:cNvSpPr txBox="1"/>
          <p:nvPr/>
        </p:nvSpPr>
        <p:spPr>
          <a:xfrm>
            <a:off x="728632" y="335091"/>
            <a:ext cx="7686735" cy="646331"/>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600" dirty="0">
                <a:latin typeface="Comic Sans MS" panose="030F0702030302020204" pitchFamily="66" charset="0"/>
              </a:rPr>
              <a:t>Let’s meet some Windrush elders</a:t>
            </a:r>
          </a:p>
        </p:txBody>
      </p:sp>
      <p:pic>
        <p:nvPicPr>
          <p:cNvPr id="7" name="Picture 6">
            <a:extLst>
              <a:ext uri="{FF2B5EF4-FFF2-40B4-BE49-F238E27FC236}">
                <a16:creationId xmlns:a16="http://schemas.microsoft.com/office/drawing/2014/main" id="{5F96A1E7-DE1C-56E1-DC30-B023BFA57C1C}"/>
              </a:ext>
            </a:extLst>
          </p:cNvPr>
          <p:cNvPicPr>
            <a:picLocks noChangeAspect="1"/>
          </p:cNvPicPr>
          <p:nvPr/>
        </p:nvPicPr>
        <p:blipFill rotWithShape="1">
          <a:blip r:embed="rId4" cstate="print"/>
          <a:srcRect r="-1" b="13337"/>
          <a:stretch/>
        </p:blipFill>
        <p:spPr>
          <a:xfrm rot="21077379">
            <a:off x="446230" y="1235029"/>
            <a:ext cx="2604369" cy="305084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descr="A person standing in a kitchen&#10;&#10;Description automatically generated with medium confidence">
            <a:extLst>
              <a:ext uri="{FF2B5EF4-FFF2-40B4-BE49-F238E27FC236}">
                <a16:creationId xmlns:a16="http://schemas.microsoft.com/office/drawing/2014/main" id="{9BA88250-AB18-CCFC-4056-60AE6767B69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54" t="8036" r="23973" b="35725"/>
          <a:stretch/>
        </p:blipFill>
        <p:spPr>
          <a:xfrm>
            <a:off x="2896139" y="3429000"/>
            <a:ext cx="2995464" cy="326135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50640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5FA509-F21F-0444-B064-D1E162D030E2}"/>
              </a:ext>
            </a:extLst>
          </p:cNvPr>
          <p:cNvSpPr txBox="1"/>
          <p:nvPr/>
        </p:nvSpPr>
        <p:spPr>
          <a:xfrm>
            <a:off x="728632" y="306990"/>
            <a:ext cx="7686735" cy="646331"/>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600" dirty="0">
                <a:latin typeface="Comic Sans MS" panose="030F0702030302020204" pitchFamily="66" charset="0"/>
              </a:rPr>
              <a:t>These children interviewed Lorna</a:t>
            </a:r>
          </a:p>
        </p:txBody>
      </p:sp>
      <p:pic>
        <p:nvPicPr>
          <p:cNvPr id="4" name="Online Media 3">
            <a:hlinkClick r:id="" action="ppaction://media"/>
            <a:extLst>
              <a:ext uri="{FF2B5EF4-FFF2-40B4-BE49-F238E27FC236}">
                <a16:creationId xmlns:a16="http://schemas.microsoft.com/office/drawing/2014/main" id="{69B63574-5E38-56EF-1597-EED1D68DB557}"/>
              </a:ext>
            </a:extLst>
          </p:cNvPr>
          <p:cNvPicPr>
            <a:picLocks noRot="1" noChangeAspect="1"/>
          </p:cNvPicPr>
          <p:nvPr>
            <a:videoFile r:link="rId1"/>
          </p:nvPr>
        </p:nvPicPr>
        <p:blipFill>
          <a:blip r:embed="rId4" cstate="print"/>
          <a:stretch>
            <a:fillRect/>
          </a:stretch>
        </p:blipFill>
        <p:spPr>
          <a:xfrm>
            <a:off x="403580" y="1442720"/>
            <a:ext cx="8336838" cy="4696810"/>
          </a:xfrm>
          <a:prstGeom prst="rect">
            <a:avLst/>
          </a:prstGeom>
        </p:spPr>
      </p:pic>
    </p:spTree>
    <p:extLst>
      <p:ext uri="{BB962C8B-B14F-4D97-AF65-F5344CB8AC3E}">
        <p14:creationId xmlns:p14="http://schemas.microsoft.com/office/powerpoint/2010/main" val="386703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0A1C3A-3E76-5835-5BD3-C767FEB06FCB}"/>
              </a:ext>
            </a:extLst>
          </p:cNvPr>
          <p:cNvSpPr txBox="1"/>
          <p:nvPr/>
        </p:nvSpPr>
        <p:spPr>
          <a:xfrm>
            <a:off x="121920" y="5235615"/>
            <a:ext cx="8808720" cy="1200329"/>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600" dirty="0">
                <a:latin typeface="Comic Sans MS" panose="030F0702030302020204" pitchFamily="66" charset="0"/>
              </a:rPr>
              <a:t>What did you find out? Did anything surprise you? </a:t>
            </a:r>
          </a:p>
        </p:txBody>
      </p:sp>
      <p:pic>
        <p:nvPicPr>
          <p:cNvPr id="4" name="Picture 3">
            <a:extLst>
              <a:ext uri="{FF2B5EF4-FFF2-40B4-BE49-F238E27FC236}">
                <a16:creationId xmlns:a16="http://schemas.microsoft.com/office/drawing/2014/main" id="{5606E95C-5774-5358-3005-BF8AB9F958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2870" y="1534274"/>
            <a:ext cx="2551604" cy="2551604"/>
          </a:xfrm>
          <a:prstGeom prst="rect">
            <a:avLst/>
          </a:prstGeom>
        </p:spPr>
      </p:pic>
      <p:pic>
        <p:nvPicPr>
          <p:cNvPr id="5" name="Picture 4" descr="A close-up of a doll&#10;&#10;Description automatically generated with medium confidence">
            <a:extLst>
              <a:ext uri="{FF2B5EF4-FFF2-40B4-BE49-F238E27FC236}">
                <a16:creationId xmlns:a16="http://schemas.microsoft.com/office/drawing/2014/main" id="{1A1F40D9-EFCF-B31E-6E0E-2F3077664A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051" y="1674021"/>
            <a:ext cx="2088986" cy="2088986"/>
          </a:xfrm>
          <a:prstGeom prst="rect">
            <a:avLst/>
          </a:prstGeom>
        </p:spPr>
      </p:pic>
      <p:pic>
        <p:nvPicPr>
          <p:cNvPr id="6" name="Picture 5">
            <a:extLst>
              <a:ext uri="{FF2B5EF4-FFF2-40B4-BE49-F238E27FC236}">
                <a16:creationId xmlns:a16="http://schemas.microsoft.com/office/drawing/2014/main" id="{944CCEA1-934F-44F4-95F2-9FA73C6B10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82801" y="2810076"/>
            <a:ext cx="2105148" cy="2105148"/>
          </a:xfrm>
          <a:prstGeom prst="rect">
            <a:avLst/>
          </a:prstGeom>
        </p:spPr>
      </p:pic>
      <p:pic>
        <p:nvPicPr>
          <p:cNvPr id="7" name="Picture 6">
            <a:extLst>
              <a:ext uri="{FF2B5EF4-FFF2-40B4-BE49-F238E27FC236}">
                <a16:creationId xmlns:a16="http://schemas.microsoft.com/office/drawing/2014/main" id="{D1D1D71D-0829-9CC9-D8BE-43FA80945EA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3884" y="2363620"/>
            <a:ext cx="2551604" cy="2551604"/>
          </a:xfrm>
          <a:prstGeom prst="rect">
            <a:avLst/>
          </a:prstGeom>
        </p:spPr>
      </p:pic>
      <p:sp>
        <p:nvSpPr>
          <p:cNvPr id="8" name="TextBox 7">
            <a:extLst>
              <a:ext uri="{FF2B5EF4-FFF2-40B4-BE49-F238E27FC236}">
                <a16:creationId xmlns:a16="http://schemas.microsoft.com/office/drawing/2014/main" id="{0734173A-C45C-CFED-4288-671DA74CFBC0}"/>
              </a:ext>
            </a:extLst>
          </p:cNvPr>
          <p:cNvSpPr txBox="1"/>
          <p:nvPr/>
        </p:nvSpPr>
        <p:spPr>
          <a:xfrm>
            <a:off x="155312" y="128892"/>
            <a:ext cx="8988688" cy="646331"/>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600" dirty="0">
                <a:latin typeface="Comic Sans MS" panose="030F0702030302020204" pitchFamily="66" charset="0"/>
              </a:rPr>
              <a:t>Let’s discuss Lorna’s story</a:t>
            </a:r>
          </a:p>
        </p:txBody>
      </p:sp>
    </p:spTree>
    <p:extLst>
      <p:ext uri="{BB962C8B-B14F-4D97-AF65-F5344CB8AC3E}">
        <p14:creationId xmlns:p14="http://schemas.microsoft.com/office/powerpoint/2010/main" val="1829296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2B666F-8478-75A0-71F5-D046E9785B70}"/>
              </a:ext>
            </a:extLst>
          </p:cNvPr>
          <p:cNvPicPr>
            <a:picLocks noChangeAspect="1"/>
          </p:cNvPicPr>
          <p:nvPr/>
        </p:nvPicPr>
        <p:blipFill>
          <a:blip r:embed="rId3" cstate="print"/>
          <a:stretch>
            <a:fillRect/>
          </a:stretch>
        </p:blipFill>
        <p:spPr>
          <a:xfrm>
            <a:off x="93688" y="857251"/>
            <a:ext cx="9050312" cy="5442707"/>
          </a:xfrm>
          <a:prstGeom prst="rect">
            <a:avLst/>
          </a:prstGeom>
        </p:spPr>
      </p:pic>
      <p:sp>
        <p:nvSpPr>
          <p:cNvPr id="7" name="TextBox 6">
            <a:extLst>
              <a:ext uri="{FF2B5EF4-FFF2-40B4-BE49-F238E27FC236}">
                <a16:creationId xmlns:a16="http://schemas.microsoft.com/office/drawing/2014/main" id="{884481B0-BD9F-8B9C-E4CA-B11799417F33}"/>
              </a:ext>
            </a:extLst>
          </p:cNvPr>
          <p:cNvSpPr txBox="1"/>
          <p:nvPr/>
        </p:nvSpPr>
        <p:spPr>
          <a:xfrm>
            <a:off x="899410" y="2563378"/>
            <a:ext cx="2428406" cy="2308324"/>
          </a:xfrm>
          <a:prstGeom prst="rect">
            <a:avLst/>
          </a:prstGeom>
          <a:noFill/>
        </p:spPr>
        <p:txBody>
          <a:bodyPr wrap="square" rtlCol="0">
            <a:spAutoFit/>
          </a:bodyPr>
          <a:lstStyle/>
          <a:p>
            <a:pPr defTabSz="685800">
              <a:defRPr/>
            </a:pPr>
            <a:r>
              <a:rPr lang="en-GB" sz="3600" b="1" dirty="0">
                <a:latin typeface="Calibri" panose="020F0502020204030204"/>
              </a:rPr>
              <a:t>Talking with Windrush elders…</a:t>
            </a:r>
          </a:p>
        </p:txBody>
      </p:sp>
    </p:spTree>
    <p:extLst>
      <p:ext uri="{BB962C8B-B14F-4D97-AF65-F5344CB8AC3E}">
        <p14:creationId xmlns:p14="http://schemas.microsoft.com/office/powerpoint/2010/main" val="3221706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2F47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Online Media 1" title="Talking about Windrush">
            <a:hlinkClick r:id="" action="ppaction://media"/>
            <a:extLst>
              <a:ext uri="{FF2B5EF4-FFF2-40B4-BE49-F238E27FC236}">
                <a16:creationId xmlns:a16="http://schemas.microsoft.com/office/drawing/2014/main" id="{C6B0EB13-3BDE-E96D-3D4F-EE76C7F0F07C}"/>
              </a:ext>
            </a:extLst>
          </p:cNvPr>
          <p:cNvPicPr>
            <a:picLocks noRot="1" noChangeAspect="1"/>
          </p:cNvPicPr>
          <p:nvPr>
            <a:videoFile r:link="rId1"/>
          </p:nvPr>
        </p:nvPicPr>
        <p:blipFill>
          <a:blip r:embed="rId4"/>
          <a:stretch>
            <a:fillRect/>
          </a:stretch>
        </p:blipFill>
        <p:spPr>
          <a:xfrm>
            <a:off x="534436" y="1148057"/>
            <a:ext cx="8075127" cy="4561886"/>
          </a:xfrm>
          <a:prstGeom prst="rect">
            <a:avLst/>
          </a:prstGeom>
        </p:spPr>
      </p:pic>
    </p:spTree>
    <p:extLst>
      <p:ext uri="{BB962C8B-B14F-4D97-AF65-F5344CB8AC3E}">
        <p14:creationId xmlns:p14="http://schemas.microsoft.com/office/powerpoint/2010/main" val="388107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D0D73-9CF1-7823-1EBD-C355C2A6CE54}"/>
              </a:ext>
            </a:extLst>
          </p:cNvPr>
          <p:cNvSpPr>
            <a:spLocks noGrp="1"/>
          </p:cNvSpPr>
          <p:nvPr>
            <p:ph type="title"/>
          </p:nvPr>
        </p:nvSpPr>
        <p:spPr>
          <a:xfrm>
            <a:off x="628650" y="16731"/>
            <a:ext cx="7886700" cy="1325563"/>
          </a:xfrm>
        </p:spPr>
        <p:txBody>
          <a:bodyPr>
            <a:normAutofit/>
          </a:bodyPr>
          <a:lstStyle/>
          <a:p>
            <a:r>
              <a:rPr lang="en-US" b="1" dirty="0">
                <a:solidFill>
                  <a:srgbClr val="0070C0"/>
                </a:solidFill>
              </a:rPr>
              <a:t>National Health Service</a:t>
            </a:r>
            <a:endParaRPr lang="en-GB" b="1" dirty="0">
              <a:solidFill>
                <a:srgbClr val="0070C0"/>
              </a:solidFill>
            </a:endParaRPr>
          </a:p>
        </p:txBody>
      </p:sp>
      <p:sp>
        <p:nvSpPr>
          <p:cNvPr id="3" name="Content Placeholder 2">
            <a:extLst>
              <a:ext uri="{FF2B5EF4-FFF2-40B4-BE49-F238E27FC236}">
                <a16:creationId xmlns:a16="http://schemas.microsoft.com/office/drawing/2014/main" id="{2B6C65AD-9A0B-4940-2B52-C95088AEFB0D}"/>
              </a:ext>
            </a:extLst>
          </p:cNvPr>
          <p:cNvSpPr>
            <a:spLocks noGrp="1"/>
          </p:cNvSpPr>
          <p:nvPr>
            <p:ph idx="1"/>
          </p:nvPr>
        </p:nvSpPr>
        <p:spPr>
          <a:xfrm>
            <a:off x="484272" y="1973555"/>
            <a:ext cx="7886699" cy="4751710"/>
          </a:xfrm>
        </p:spPr>
        <p:txBody>
          <a:bodyPr>
            <a:noAutofit/>
          </a:bodyPr>
          <a:lstStyle/>
          <a:p>
            <a:r>
              <a:rPr lang="en-US" b="1" dirty="0">
                <a:solidFill>
                  <a:srgbClr val="0070C0"/>
                </a:solidFill>
              </a:rPr>
              <a:t>The National Health Service started in 1948- the same year as Windrush.</a:t>
            </a:r>
          </a:p>
          <a:p>
            <a:endParaRPr lang="en-US" sz="1100" b="1" dirty="0">
              <a:solidFill>
                <a:srgbClr val="0070C0"/>
              </a:solidFill>
            </a:endParaRPr>
          </a:p>
          <a:p>
            <a:r>
              <a:rPr lang="en-US" b="1" dirty="0">
                <a:solidFill>
                  <a:srgbClr val="0070C0"/>
                </a:solidFill>
              </a:rPr>
              <a:t>The Windrush generation and people from across the commonwealth helped to create a new free health care system for all. </a:t>
            </a:r>
          </a:p>
          <a:p>
            <a:pPr marL="0" indent="0">
              <a:buNone/>
            </a:pPr>
            <a:endParaRPr lang="en-US" sz="1100" b="1" dirty="0">
              <a:solidFill>
                <a:srgbClr val="0070C0"/>
              </a:solidFill>
            </a:endParaRPr>
          </a:p>
          <a:p>
            <a:r>
              <a:rPr lang="en-US" b="1" dirty="0">
                <a:solidFill>
                  <a:srgbClr val="0070C0"/>
                </a:solidFill>
              </a:rPr>
              <a:t>Today, ethnic minorities make up almost a quarter of the NHS workforce and 42% of medical staff.</a:t>
            </a:r>
            <a:endParaRPr lang="en-GB" b="1" dirty="0">
              <a:solidFill>
                <a:srgbClr val="0070C0"/>
              </a:solidFill>
            </a:endParaRPr>
          </a:p>
        </p:txBody>
      </p:sp>
      <p:pic>
        <p:nvPicPr>
          <p:cNvPr id="5" name="Picture 4">
            <a:extLst>
              <a:ext uri="{FF2B5EF4-FFF2-40B4-BE49-F238E27FC236}">
                <a16:creationId xmlns:a16="http://schemas.microsoft.com/office/drawing/2014/main" id="{5CB671ED-D107-9A96-FC0C-C46407C8750F}"/>
              </a:ext>
            </a:extLst>
          </p:cNvPr>
          <p:cNvPicPr>
            <a:picLocks noChangeAspect="1"/>
          </p:cNvPicPr>
          <p:nvPr/>
        </p:nvPicPr>
        <p:blipFill rotWithShape="1">
          <a:blip r:embed="rId3" cstate="print"/>
          <a:srcRect t="1" r="36163" b="-5296"/>
          <a:stretch/>
        </p:blipFill>
        <p:spPr>
          <a:xfrm>
            <a:off x="3774005" y="1072009"/>
            <a:ext cx="1869150" cy="901546"/>
          </a:xfrm>
          <a:prstGeom prst="rect">
            <a:avLst/>
          </a:prstGeom>
        </p:spPr>
      </p:pic>
    </p:spTree>
    <p:extLst>
      <p:ext uri="{BB962C8B-B14F-4D97-AF65-F5344CB8AC3E}">
        <p14:creationId xmlns:p14="http://schemas.microsoft.com/office/powerpoint/2010/main" val="838986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9F83F8-5673-43C2-8A85-10E7E4650B66}"/>
              </a:ext>
            </a:extLst>
          </p:cNvPr>
          <p:cNvSpPr txBox="1"/>
          <p:nvPr/>
        </p:nvSpPr>
        <p:spPr>
          <a:xfrm>
            <a:off x="542925" y="2627151"/>
            <a:ext cx="8233996" cy="3046988"/>
          </a:xfrm>
          <a:prstGeom prst="rect">
            <a:avLst/>
          </a:prstGeom>
          <a:solidFill>
            <a:schemeClr val="accent3"/>
          </a:solidFill>
        </p:spPr>
        <p:txBody>
          <a:bodyPr wrap="square" rtlCol="0">
            <a:spAutoFit/>
          </a:bodyPr>
          <a:lstStyle/>
          <a:p>
            <a:pPr algn="ctr"/>
            <a:r>
              <a:rPr lang="en-GB" sz="4400" dirty="0"/>
              <a:t>Windrush Generation </a:t>
            </a:r>
          </a:p>
          <a:p>
            <a:pPr algn="ctr"/>
            <a:r>
              <a:rPr lang="en-GB" sz="4400" dirty="0"/>
              <a:t>meets  </a:t>
            </a:r>
          </a:p>
          <a:p>
            <a:pPr algn="ctr"/>
            <a:r>
              <a:rPr lang="en-GB" sz="4400" dirty="0"/>
              <a:t>Newsround Generation</a:t>
            </a:r>
          </a:p>
          <a:p>
            <a:pPr algn="ctr"/>
            <a:r>
              <a:rPr lang="en-GB" sz="1600" dirty="0"/>
              <a:t>Click here to watch a 2.47 min BBC Video Clip </a:t>
            </a:r>
          </a:p>
          <a:p>
            <a:pPr algn="ctr"/>
            <a:endParaRPr lang="en-GB" sz="4400" dirty="0"/>
          </a:p>
        </p:txBody>
      </p:sp>
      <p:sp>
        <p:nvSpPr>
          <p:cNvPr id="5" name="TextBox 4">
            <a:extLst>
              <a:ext uri="{FF2B5EF4-FFF2-40B4-BE49-F238E27FC236}">
                <a16:creationId xmlns:a16="http://schemas.microsoft.com/office/drawing/2014/main" id="{40933362-8307-6A42-69A6-1A6A9CCBC180}"/>
              </a:ext>
            </a:extLst>
          </p:cNvPr>
          <p:cNvSpPr txBox="1"/>
          <p:nvPr/>
        </p:nvSpPr>
        <p:spPr>
          <a:xfrm>
            <a:off x="0" y="106643"/>
            <a:ext cx="9174631" cy="1077218"/>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200" dirty="0">
                <a:latin typeface="Comic Sans MS" panose="030F0702030302020204" pitchFamily="66" charset="0"/>
              </a:rPr>
              <a:t>Here is a BBC Newsround video of some children talking to older people in their family. </a:t>
            </a:r>
          </a:p>
        </p:txBody>
      </p:sp>
    </p:spTree>
    <p:extLst>
      <p:ext uri="{BB962C8B-B14F-4D97-AF65-F5344CB8AC3E}">
        <p14:creationId xmlns:p14="http://schemas.microsoft.com/office/powerpoint/2010/main" val="1130855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DE4631-C682-F70D-EE1F-D61675C4D7AA}"/>
              </a:ext>
            </a:extLst>
          </p:cNvPr>
          <p:cNvSpPr txBox="1"/>
          <p:nvPr/>
        </p:nvSpPr>
        <p:spPr>
          <a:xfrm>
            <a:off x="394753" y="257190"/>
            <a:ext cx="8353007" cy="646331"/>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600" dirty="0">
                <a:latin typeface="Comic Sans MS" panose="030F0702030302020204" pitchFamily="66" charset="0"/>
              </a:rPr>
              <a:t>Time to bring your learning  together</a:t>
            </a:r>
          </a:p>
        </p:txBody>
      </p:sp>
      <p:pic>
        <p:nvPicPr>
          <p:cNvPr id="4" name="Picture 3">
            <a:extLst>
              <a:ext uri="{FF2B5EF4-FFF2-40B4-BE49-F238E27FC236}">
                <a16:creationId xmlns:a16="http://schemas.microsoft.com/office/drawing/2014/main" id="{02CB1369-3F14-5A98-0DCA-B642F569C42F}"/>
              </a:ext>
            </a:extLst>
          </p:cNvPr>
          <p:cNvPicPr>
            <a:picLocks noChangeAspect="1"/>
          </p:cNvPicPr>
          <p:nvPr/>
        </p:nvPicPr>
        <p:blipFill>
          <a:blip r:embed="rId3" cstate="print"/>
          <a:stretch>
            <a:fillRect/>
          </a:stretch>
        </p:blipFill>
        <p:spPr>
          <a:xfrm>
            <a:off x="837876" y="1123721"/>
            <a:ext cx="7468247" cy="5281118"/>
          </a:xfrm>
          <a:prstGeom prst="rect">
            <a:avLst/>
          </a:prstGeom>
        </p:spPr>
      </p:pic>
    </p:spTree>
    <p:extLst>
      <p:ext uri="{BB962C8B-B14F-4D97-AF65-F5344CB8AC3E}">
        <p14:creationId xmlns:p14="http://schemas.microsoft.com/office/powerpoint/2010/main" val="2383112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A close-up of a person&#10;&#10;Description automatically generated">
            <a:extLst>
              <a:ext uri="{FF2B5EF4-FFF2-40B4-BE49-F238E27FC236}">
                <a16:creationId xmlns:a16="http://schemas.microsoft.com/office/drawing/2014/main" id="{E2D9B59E-4E4C-7290-7947-9BAA8F4BB3A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35298" y="2801599"/>
            <a:ext cx="2180675" cy="27089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 person holding a medal&#10;&#10;Description automatically generated with low confidence">
            <a:extLst>
              <a:ext uri="{FF2B5EF4-FFF2-40B4-BE49-F238E27FC236}">
                <a16:creationId xmlns:a16="http://schemas.microsoft.com/office/drawing/2014/main" id="{A7D09C99-CB04-D62D-1C1F-96DDB1B7C9FC}"/>
              </a:ext>
            </a:extLst>
          </p:cNvPr>
          <p:cNvPicPr>
            <a:picLocks noGrp="1" noChangeAspect="1" noChangeArrowheads="1"/>
          </p:cNvPicPr>
          <p:nvPr>
            <p:ph idx="1"/>
          </p:nvPr>
        </p:nvPicPr>
        <p:blipFill rotWithShape="1">
          <a:blip r:embed="rId4" cstate="print">
            <a:extLst>
              <a:ext uri="{28A0092B-C50C-407E-A947-70E740481C1C}">
                <a14:useLocalDpi xmlns:a14="http://schemas.microsoft.com/office/drawing/2010/main" val="0"/>
              </a:ext>
            </a:extLst>
          </a:blip>
          <a:srcRect l="8639" r="3671" b="1"/>
          <a:stretch/>
        </p:blipFill>
        <p:spPr bwMode="auto">
          <a:xfrm>
            <a:off x="2651760" y="2790284"/>
            <a:ext cx="1920240" cy="27202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erson in a suit holding a medal&#10;&#10;Description automatically generated with medium confidence">
            <a:extLst>
              <a:ext uri="{FF2B5EF4-FFF2-40B4-BE49-F238E27FC236}">
                <a16:creationId xmlns:a16="http://schemas.microsoft.com/office/drawing/2014/main" id="{9DFE9D24-4784-2E4F-CC06-19C47920D30B}"/>
              </a:ext>
            </a:extLst>
          </p:cNvPr>
          <p:cNvPicPr>
            <a:picLocks noChangeAspect="1"/>
          </p:cNvPicPr>
          <p:nvPr/>
        </p:nvPicPr>
        <p:blipFill rotWithShape="1">
          <a:blip r:embed="rId5" cstate="print"/>
          <a:srcRect l="12665" r="1" b="1"/>
          <a:stretch/>
        </p:blipFill>
        <p:spPr>
          <a:xfrm>
            <a:off x="4746128" y="2801598"/>
            <a:ext cx="1920240" cy="2731314"/>
          </a:xfrm>
          <a:prstGeom prst="rect">
            <a:avLst/>
          </a:prstGeom>
        </p:spPr>
      </p:pic>
      <p:pic>
        <p:nvPicPr>
          <p:cNvPr id="1028" name="Picture 4" descr="A person in a suit holding a book&#10;&#10;Description automatically generated with medium confidence">
            <a:extLst>
              <a:ext uri="{FF2B5EF4-FFF2-40B4-BE49-F238E27FC236}">
                <a16:creationId xmlns:a16="http://schemas.microsoft.com/office/drawing/2014/main" id="{0060FB5D-AB8B-0BC2-DBD8-D566A2B7151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32" r="10705" b="1"/>
          <a:stretch/>
        </p:blipFill>
        <p:spPr bwMode="auto">
          <a:xfrm>
            <a:off x="6822993" y="2824207"/>
            <a:ext cx="1920240" cy="270870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3E14C03-08F4-815B-1EFB-766947847874}"/>
              </a:ext>
            </a:extLst>
          </p:cNvPr>
          <p:cNvSpPr txBox="1"/>
          <p:nvPr/>
        </p:nvSpPr>
        <p:spPr>
          <a:xfrm>
            <a:off x="335298" y="181532"/>
            <a:ext cx="8675352" cy="1200329"/>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600" dirty="0">
                <a:latin typeface="Comic Sans MS" panose="030F0702030302020204" pitchFamily="66" charset="0"/>
              </a:rPr>
              <a:t>The Windrush Generation and their descendants have contributed so much </a:t>
            </a:r>
          </a:p>
        </p:txBody>
      </p:sp>
    </p:spTree>
    <p:extLst>
      <p:ext uri="{BB962C8B-B14F-4D97-AF65-F5344CB8AC3E}">
        <p14:creationId xmlns:p14="http://schemas.microsoft.com/office/powerpoint/2010/main" val="3763445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0471F-1F0A-AF71-14B1-7D46277B3FC6}"/>
              </a:ext>
            </a:extLst>
          </p:cNvPr>
          <p:cNvSpPr>
            <a:spLocks noGrp="1"/>
          </p:cNvSpPr>
          <p:nvPr>
            <p:ph type="title"/>
          </p:nvPr>
        </p:nvSpPr>
        <p:spPr>
          <a:xfrm>
            <a:off x="6115050" y="1337311"/>
            <a:ext cx="2548889" cy="3941523"/>
          </a:xfrm>
          <a:ln w="28575"/>
        </p:spPr>
        <p:style>
          <a:lnRef idx="2">
            <a:schemeClr val="accent1"/>
          </a:lnRef>
          <a:fillRef idx="1">
            <a:schemeClr val="lt1"/>
          </a:fillRef>
          <a:effectRef idx="0">
            <a:schemeClr val="accent1"/>
          </a:effectRef>
          <a:fontRef idx="minor">
            <a:schemeClr val="dk1"/>
          </a:fontRef>
        </p:style>
        <p:txBody>
          <a:bodyPr vert="horz" lIns="68580" tIns="34290" rIns="68580" bIns="34290" rtlCol="0" anchor="ctr">
            <a:normAutofit/>
          </a:bodyPr>
          <a:lstStyle/>
          <a:p>
            <a:r>
              <a:rPr lang="en-US" sz="3600" dirty="0">
                <a:latin typeface="Comic Sans MS" panose="030F0702030302020204" pitchFamily="66" charset="0"/>
              </a:rPr>
              <a:t>The story of Windrush is part of the story of our country. </a:t>
            </a:r>
          </a:p>
        </p:txBody>
      </p:sp>
      <p:pic>
        <p:nvPicPr>
          <p:cNvPr id="4" name="Picture 3" descr="Shape&#10;&#10;Description automatically generated">
            <a:extLst>
              <a:ext uri="{FF2B5EF4-FFF2-40B4-BE49-F238E27FC236}">
                <a16:creationId xmlns:a16="http://schemas.microsoft.com/office/drawing/2014/main" id="{3922459D-FD50-7BBF-D80C-EE3D6CD93034}"/>
              </a:ext>
            </a:extLst>
          </p:cNvPr>
          <p:cNvPicPr>
            <a:picLocks noChangeAspect="1"/>
          </p:cNvPicPr>
          <p:nvPr/>
        </p:nvPicPr>
        <p:blipFill rotWithShape="1">
          <a:blip r:embed="rId3" cstate="print"/>
          <a:srcRect l="387" r="7662" b="-1"/>
          <a:stretch/>
        </p:blipFill>
        <p:spPr>
          <a:xfrm>
            <a:off x="133350" y="836043"/>
            <a:ext cx="5681873" cy="4850724"/>
          </a:xfrm>
          <a:prstGeom prst="rect">
            <a:avLst/>
          </a:prstGeom>
          <a:ln>
            <a:solidFill>
              <a:schemeClr val="tx1"/>
            </a:solidFill>
          </a:ln>
          <a:effectLst/>
        </p:spPr>
      </p:pic>
    </p:spTree>
    <p:extLst>
      <p:ext uri="{BB962C8B-B14F-4D97-AF65-F5344CB8AC3E}">
        <p14:creationId xmlns:p14="http://schemas.microsoft.com/office/powerpoint/2010/main" val="1965748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F89E9-88C2-C6C9-3630-502B012F5CA5}"/>
              </a:ext>
            </a:extLst>
          </p:cNvPr>
          <p:cNvSpPr>
            <a:spLocks noGrp="1"/>
          </p:cNvSpPr>
          <p:nvPr>
            <p:ph type="title"/>
          </p:nvPr>
        </p:nvSpPr>
        <p:spPr>
          <a:xfrm>
            <a:off x="698988" y="300445"/>
            <a:ext cx="7886699" cy="692332"/>
          </a:xfrm>
          <a:ln w="28575"/>
        </p:spPr>
        <p:style>
          <a:lnRef idx="2">
            <a:schemeClr val="accent1"/>
          </a:lnRef>
          <a:fillRef idx="1">
            <a:schemeClr val="lt1"/>
          </a:fillRef>
          <a:effectRef idx="0">
            <a:schemeClr val="accent1"/>
          </a:effectRef>
          <a:fontRef idx="minor">
            <a:schemeClr val="dk1"/>
          </a:fontRef>
        </p:style>
        <p:txBody>
          <a:bodyPr vert="horz" lIns="68580" tIns="34290" rIns="68580" bIns="34290" rtlCol="0" anchor="b">
            <a:normAutofit/>
          </a:bodyPr>
          <a:lstStyle/>
          <a:p>
            <a:r>
              <a:rPr lang="en-US" sz="3150" dirty="0">
                <a:solidFill>
                  <a:schemeClr val="tx1"/>
                </a:solidFill>
                <a:latin typeface="Comic Sans MS" panose="030F0702030302020204" pitchFamily="66" charset="0"/>
              </a:rPr>
              <a:t>How can we celebrate Windrush? </a:t>
            </a:r>
          </a:p>
        </p:txBody>
      </p:sp>
      <p:pic>
        <p:nvPicPr>
          <p:cNvPr id="3" name="Picture 2">
            <a:extLst>
              <a:ext uri="{FF2B5EF4-FFF2-40B4-BE49-F238E27FC236}">
                <a16:creationId xmlns:a16="http://schemas.microsoft.com/office/drawing/2014/main" id="{32241826-041C-AA8E-149C-504D54ECA4AA}"/>
              </a:ext>
            </a:extLst>
          </p:cNvPr>
          <p:cNvPicPr>
            <a:picLocks noChangeAspect="1"/>
          </p:cNvPicPr>
          <p:nvPr/>
        </p:nvPicPr>
        <p:blipFill>
          <a:blip r:embed="rId3"/>
          <a:stretch>
            <a:fillRect/>
          </a:stretch>
        </p:blipFill>
        <p:spPr>
          <a:xfrm>
            <a:off x="957986" y="1711972"/>
            <a:ext cx="7368701" cy="3843424"/>
          </a:xfrm>
          <a:prstGeom prst="rect">
            <a:avLst/>
          </a:prstGeom>
        </p:spPr>
      </p:pic>
    </p:spTree>
    <p:extLst>
      <p:ext uri="{BB962C8B-B14F-4D97-AF65-F5344CB8AC3E}">
        <p14:creationId xmlns:p14="http://schemas.microsoft.com/office/powerpoint/2010/main" val="4286255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7">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31D11AA-49ED-BAB1-BE23-7B6703118148}"/>
              </a:ext>
            </a:extLst>
          </p:cNvPr>
          <p:cNvSpPr txBox="1"/>
          <p:nvPr/>
        </p:nvSpPr>
        <p:spPr>
          <a:xfrm>
            <a:off x="479160" y="457200"/>
            <a:ext cx="8182230" cy="136861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700" b="1" dirty="0">
                <a:latin typeface="+mj-lt"/>
                <a:ea typeface="+mj-ea"/>
                <a:cs typeface="+mj-cs"/>
              </a:rPr>
              <a:t>Journeys</a:t>
            </a:r>
          </a:p>
        </p:txBody>
      </p:sp>
      <p:sp>
        <p:nvSpPr>
          <p:cNvPr id="23"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7560" y="1850683"/>
            <a:ext cx="2468880" cy="18288"/>
          </a:xfrm>
          <a:custGeom>
            <a:avLst/>
            <a:gdLst>
              <a:gd name="connsiteX0" fmla="*/ 0 w 2468880"/>
              <a:gd name="connsiteY0" fmla="*/ 0 h 18288"/>
              <a:gd name="connsiteX1" fmla="*/ 592531 w 2468880"/>
              <a:gd name="connsiteY1" fmla="*/ 0 h 18288"/>
              <a:gd name="connsiteX2" fmla="*/ 1160374 w 2468880"/>
              <a:gd name="connsiteY2" fmla="*/ 0 h 18288"/>
              <a:gd name="connsiteX3" fmla="*/ 1728216 w 2468880"/>
              <a:gd name="connsiteY3" fmla="*/ 0 h 18288"/>
              <a:gd name="connsiteX4" fmla="*/ 2468880 w 2468880"/>
              <a:gd name="connsiteY4" fmla="*/ 0 h 18288"/>
              <a:gd name="connsiteX5" fmla="*/ 2468880 w 2468880"/>
              <a:gd name="connsiteY5" fmla="*/ 18288 h 18288"/>
              <a:gd name="connsiteX6" fmla="*/ 1802282 w 2468880"/>
              <a:gd name="connsiteY6" fmla="*/ 18288 h 18288"/>
              <a:gd name="connsiteX7" fmla="*/ 1209751 w 2468880"/>
              <a:gd name="connsiteY7" fmla="*/ 18288 h 18288"/>
              <a:gd name="connsiteX8" fmla="*/ 641909 w 2468880"/>
              <a:gd name="connsiteY8" fmla="*/ 18288 h 18288"/>
              <a:gd name="connsiteX9" fmla="*/ 0 w 2468880"/>
              <a:gd name="connsiteY9" fmla="*/ 18288 h 18288"/>
              <a:gd name="connsiteX10" fmla="*/ 0 w 2468880"/>
              <a:gd name="connsiteY10" fmla="*/ 0 h 18288"/>
              <a:gd name="connsiteX0" fmla="*/ 0 w 2468880"/>
              <a:gd name="connsiteY0" fmla="*/ 0 h 18288"/>
              <a:gd name="connsiteX1" fmla="*/ 567842 w 2468880"/>
              <a:gd name="connsiteY1" fmla="*/ 0 h 18288"/>
              <a:gd name="connsiteX2" fmla="*/ 1234440 w 2468880"/>
              <a:gd name="connsiteY2" fmla="*/ 0 h 18288"/>
              <a:gd name="connsiteX3" fmla="*/ 1777594 w 2468880"/>
              <a:gd name="connsiteY3" fmla="*/ 0 h 18288"/>
              <a:gd name="connsiteX4" fmla="*/ 2468880 w 2468880"/>
              <a:gd name="connsiteY4" fmla="*/ 0 h 18288"/>
              <a:gd name="connsiteX5" fmla="*/ 2468880 w 2468880"/>
              <a:gd name="connsiteY5" fmla="*/ 18288 h 18288"/>
              <a:gd name="connsiteX6" fmla="*/ 1876349 w 2468880"/>
              <a:gd name="connsiteY6" fmla="*/ 18288 h 18288"/>
              <a:gd name="connsiteX7" fmla="*/ 1209751 w 2468880"/>
              <a:gd name="connsiteY7" fmla="*/ 18288 h 18288"/>
              <a:gd name="connsiteX8" fmla="*/ 617220 w 2468880"/>
              <a:gd name="connsiteY8" fmla="*/ 18288 h 18288"/>
              <a:gd name="connsiteX9" fmla="*/ 0 w 2468880"/>
              <a:gd name="connsiteY9" fmla="*/ 18288 h 18288"/>
              <a:gd name="connsiteX10" fmla="*/ 0 w 246888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8288" fill="none" extrusionOk="0">
                <a:moveTo>
                  <a:pt x="0" y="0"/>
                </a:moveTo>
                <a:cubicBezTo>
                  <a:pt x="172691" y="-12357"/>
                  <a:pt x="387089" y="31321"/>
                  <a:pt x="592531" y="0"/>
                </a:cubicBezTo>
                <a:cubicBezTo>
                  <a:pt x="767979" y="-23244"/>
                  <a:pt x="871733" y="8472"/>
                  <a:pt x="1160374" y="0"/>
                </a:cubicBezTo>
                <a:cubicBezTo>
                  <a:pt x="1449601" y="-3911"/>
                  <a:pt x="1607266" y="19376"/>
                  <a:pt x="1728216" y="0"/>
                </a:cubicBezTo>
                <a:cubicBezTo>
                  <a:pt x="1818829" y="-58888"/>
                  <a:pt x="2275430" y="-9413"/>
                  <a:pt x="2468880" y="0"/>
                </a:cubicBezTo>
                <a:cubicBezTo>
                  <a:pt x="2467145" y="5314"/>
                  <a:pt x="2470816" y="12013"/>
                  <a:pt x="2468880" y="18288"/>
                </a:cubicBezTo>
                <a:cubicBezTo>
                  <a:pt x="2232442" y="-3319"/>
                  <a:pt x="2078773" y="23053"/>
                  <a:pt x="1802282" y="18288"/>
                </a:cubicBezTo>
                <a:cubicBezTo>
                  <a:pt x="1540683" y="32618"/>
                  <a:pt x="1384233" y="17358"/>
                  <a:pt x="1209751" y="18288"/>
                </a:cubicBezTo>
                <a:cubicBezTo>
                  <a:pt x="1038679" y="-28357"/>
                  <a:pt x="820616" y="4958"/>
                  <a:pt x="641909" y="18288"/>
                </a:cubicBezTo>
                <a:cubicBezTo>
                  <a:pt x="423595" y="12488"/>
                  <a:pt x="155068" y="41456"/>
                  <a:pt x="0" y="18288"/>
                </a:cubicBezTo>
                <a:cubicBezTo>
                  <a:pt x="898" y="13406"/>
                  <a:pt x="19" y="4120"/>
                  <a:pt x="0" y="0"/>
                </a:cubicBezTo>
                <a:close/>
              </a:path>
              <a:path w="2468880" h="18288" stroke="0" extrusionOk="0">
                <a:moveTo>
                  <a:pt x="0" y="0"/>
                </a:moveTo>
                <a:cubicBezTo>
                  <a:pt x="201127" y="34474"/>
                  <a:pt x="321325" y="11273"/>
                  <a:pt x="567842" y="0"/>
                </a:cubicBezTo>
                <a:cubicBezTo>
                  <a:pt x="816255" y="-37660"/>
                  <a:pt x="940209" y="-838"/>
                  <a:pt x="1234440" y="0"/>
                </a:cubicBezTo>
                <a:cubicBezTo>
                  <a:pt x="1509789" y="16874"/>
                  <a:pt x="1664509" y="5689"/>
                  <a:pt x="1777594" y="0"/>
                </a:cubicBezTo>
                <a:cubicBezTo>
                  <a:pt x="1845726" y="-6548"/>
                  <a:pt x="2193196" y="19370"/>
                  <a:pt x="2468880" y="0"/>
                </a:cubicBezTo>
                <a:cubicBezTo>
                  <a:pt x="2468174" y="8377"/>
                  <a:pt x="2470272" y="13210"/>
                  <a:pt x="2468880" y="18288"/>
                </a:cubicBezTo>
                <a:cubicBezTo>
                  <a:pt x="2271382" y="44380"/>
                  <a:pt x="1978656" y="31741"/>
                  <a:pt x="1876349" y="18288"/>
                </a:cubicBezTo>
                <a:cubicBezTo>
                  <a:pt x="1751977" y="-6016"/>
                  <a:pt x="1388067" y="3222"/>
                  <a:pt x="1209751" y="18288"/>
                </a:cubicBezTo>
                <a:cubicBezTo>
                  <a:pt x="1065802" y="31061"/>
                  <a:pt x="753821" y="-1004"/>
                  <a:pt x="617220" y="18288"/>
                </a:cubicBezTo>
                <a:cubicBezTo>
                  <a:pt x="481425" y="28412"/>
                  <a:pt x="248319" y="-391"/>
                  <a:pt x="0" y="18288"/>
                </a:cubicBezTo>
                <a:cubicBezTo>
                  <a:pt x="-445" y="10205"/>
                  <a:pt x="-140" y="6087"/>
                  <a:pt x="0" y="0"/>
                </a:cubicBezTo>
                <a:close/>
              </a:path>
              <a:path w="2468880" h="18288" fill="none" stroke="0" extrusionOk="0">
                <a:moveTo>
                  <a:pt x="0" y="0"/>
                </a:moveTo>
                <a:cubicBezTo>
                  <a:pt x="191987" y="-31891"/>
                  <a:pt x="414837" y="25678"/>
                  <a:pt x="592531" y="0"/>
                </a:cubicBezTo>
                <a:cubicBezTo>
                  <a:pt x="785000" y="-43603"/>
                  <a:pt x="868560" y="12415"/>
                  <a:pt x="1160374" y="0"/>
                </a:cubicBezTo>
                <a:cubicBezTo>
                  <a:pt x="1441409" y="-18672"/>
                  <a:pt x="1600372" y="47113"/>
                  <a:pt x="1728216" y="0"/>
                </a:cubicBezTo>
                <a:cubicBezTo>
                  <a:pt x="1847110" y="23792"/>
                  <a:pt x="2233557" y="23802"/>
                  <a:pt x="2468880" y="0"/>
                </a:cubicBezTo>
                <a:cubicBezTo>
                  <a:pt x="2467752" y="4917"/>
                  <a:pt x="2468978" y="13565"/>
                  <a:pt x="2468880" y="18288"/>
                </a:cubicBezTo>
                <a:cubicBezTo>
                  <a:pt x="2265563" y="-17971"/>
                  <a:pt x="2033349" y="16262"/>
                  <a:pt x="1802282" y="18288"/>
                </a:cubicBezTo>
                <a:cubicBezTo>
                  <a:pt x="1512355" y="31573"/>
                  <a:pt x="1367809" y="29302"/>
                  <a:pt x="1209751" y="18288"/>
                </a:cubicBezTo>
                <a:cubicBezTo>
                  <a:pt x="1060405" y="26129"/>
                  <a:pt x="875661" y="10838"/>
                  <a:pt x="641909" y="18288"/>
                </a:cubicBezTo>
                <a:cubicBezTo>
                  <a:pt x="461670" y="14581"/>
                  <a:pt x="162829" y="18463"/>
                  <a:pt x="0" y="18288"/>
                </a:cubicBezTo>
                <a:cubicBezTo>
                  <a:pt x="913" y="12991"/>
                  <a:pt x="-1021" y="455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custGeom>
                    <a:avLst/>
                    <a:gdLst>
                      <a:gd name="connsiteX0" fmla="*/ 0 w 2468880"/>
                      <a:gd name="connsiteY0" fmla="*/ 0 h 18288"/>
                      <a:gd name="connsiteX1" fmla="*/ 592531 w 2468880"/>
                      <a:gd name="connsiteY1" fmla="*/ 0 h 18288"/>
                      <a:gd name="connsiteX2" fmla="*/ 1160374 w 2468880"/>
                      <a:gd name="connsiteY2" fmla="*/ 0 h 18288"/>
                      <a:gd name="connsiteX3" fmla="*/ 1728216 w 2468880"/>
                      <a:gd name="connsiteY3" fmla="*/ 0 h 18288"/>
                      <a:gd name="connsiteX4" fmla="*/ 2468880 w 2468880"/>
                      <a:gd name="connsiteY4" fmla="*/ 0 h 18288"/>
                      <a:gd name="connsiteX5" fmla="*/ 2468880 w 2468880"/>
                      <a:gd name="connsiteY5" fmla="*/ 18288 h 18288"/>
                      <a:gd name="connsiteX6" fmla="*/ 1802282 w 2468880"/>
                      <a:gd name="connsiteY6" fmla="*/ 18288 h 18288"/>
                      <a:gd name="connsiteX7" fmla="*/ 1209751 w 2468880"/>
                      <a:gd name="connsiteY7" fmla="*/ 18288 h 18288"/>
                      <a:gd name="connsiteX8" fmla="*/ 641909 w 2468880"/>
                      <a:gd name="connsiteY8" fmla="*/ 18288 h 18288"/>
                      <a:gd name="connsiteX9" fmla="*/ 0 w 2468880"/>
                      <a:gd name="connsiteY9" fmla="*/ 18288 h 18288"/>
                      <a:gd name="connsiteX10" fmla="*/ 0 w 246888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68880" h="18288" fill="none" extrusionOk="0">
                        <a:moveTo>
                          <a:pt x="0" y="0"/>
                        </a:moveTo>
                        <a:cubicBezTo>
                          <a:pt x="171523" y="-1510"/>
                          <a:pt x="416079" y="20036"/>
                          <a:pt x="592531" y="0"/>
                        </a:cubicBezTo>
                        <a:cubicBezTo>
                          <a:pt x="768983" y="-20036"/>
                          <a:pt x="878305" y="13110"/>
                          <a:pt x="1160374" y="0"/>
                        </a:cubicBezTo>
                        <a:cubicBezTo>
                          <a:pt x="1442443" y="-13110"/>
                          <a:pt x="1612108" y="24695"/>
                          <a:pt x="1728216" y="0"/>
                        </a:cubicBezTo>
                        <a:cubicBezTo>
                          <a:pt x="1844324" y="-24695"/>
                          <a:pt x="2271040" y="20667"/>
                          <a:pt x="2468880" y="0"/>
                        </a:cubicBezTo>
                        <a:cubicBezTo>
                          <a:pt x="2468302" y="4771"/>
                          <a:pt x="2469633" y="12323"/>
                          <a:pt x="2468880" y="18288"/>
                        </a:cubicBezTo>
                        <a:cubicBezTo>
                          <a:pt x="2229297" y="-14659"/>
                          <a:pt x="2066775" y="30253"/>
                          <a:pt x="1802282" y="18288"/>
                        </a:cubicBezTo>
                        <a:cubicBezTo>
                          <a:pt x="1537789" y="6323"/>
                          <a:pt x="1379930" y="22266"/>
                          <a:pt x="1209751" y="18288"/>
                        </a:cubicBezTo>
                        <a:cubicBezTo>
                          <a:pt x="1039572" y="14310"/>
                          <a:pt x="837025" y="12850"/>
                          <a:pt x="641909" y="18288"/>
                        </a:cubicBezTo>
                        <a:cubicBezTo>
                          <a:pt x="446793" y="23726"/>
                          <a:pt x="170561" y="18472"/>
                          <a:pt x="0" y="18288"/>
                        </a:cubicBezTo>
                        <a:cubicBezTo>
                          <a:pt x="841" y="12879"/>
                          <a:pt x="-726" y="3977"/>
                          <a:pt x="0" y="0"/>
                        </a:cubicBezTo>
                        <a:close/>
                      </a:path>
                      <a:path w="2468880" h="18288" stroke="0" extrusionOk="0">
                        <a:moveTo>
                          <a:pt x="0" y="0"/>
                        </a:moveTo>
                        <a:cubicBezTo>
                          <a:pt x="190931" y="24910"/>
                          <a:pt x="333688" y="11559"/>
                          <a:pt x="567842" y="0"/>
                        </a:cubicBezTo>
                        <a:cubicBezTo>
                          <a:pt x="801996" y="-11559"/>
                          <a:pt x="939971" y="-5677"/>
                          <a:pt x="1234440" y="0"/>
                        </a:cubicBezTo>
                        <a:cubicBezTo>
                          <a:pt x="1528909" y="5677"/>
                          <a:pt x="1658539" y="5184"/>
                          <a:pt x="1777594" y="0"/>
                        </a:cubicBezTo>
                        <a:cubicBezTo>
                          <a:pt x="1896649" y="-5184"/>
                          <a:pt x="2186164" y="23915"/>
                          <a:pt x="2468880" y="0"/>
                        </a:cubicBezTo>
                        <a:cubicBezTo>
                          <a:pt x="2468266" y="8857"/>
                          <a:pt x="2469384" y="13619"/>
                          <a:pt x="2468880" y="18288"/>
                        </a:cubicBezTo>
                        <a:cubicBezTo>
                          <a:pt x="2271330" y="36599"/>
                          <a:pt x="2001027" y="31554"/>
                          <a:pt x="1876349" y="18288"/>
                        </a:cubicBezTo>
                        <a:cubicBezTo>
                          <a:pt x="1751671" y="5022"/>
                          <a:pt x="1364652" y="15063"/>
                          <a:pt x="1209751" y="18288"/>
                        </a:cubicBezTo>
                        <a:cubicBezTo>
                          <a:pt x="1054850" y="21513"/>
                          <a:pt x="748438" y="20074"/>
                          <a:pt x="617220" y="18288"/>
                        </a:cubicBezTo>
                        <a:cubicBezTo>
                          <a:pt x="486002" y="16502"/>
                          <a:pt x="237432" y="27200"/>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084311C-4BFC-F7D2-7844-69A3F542AF53}"/>
              </a:ext>
            </a:extLst>
          </p:cNvPr>
          <p:cNvPicPr>
            <a:picLocks noChangeAspect="1"/>
          </p:cNvPicPr>
          <p:nvPr/>
        </p:nvPicPr>
        <p:blipFill rotWithShape="1">
          <a:blip r:embed="rId3" cstate="print"/>
          <a:srcRect b="662"/>
          <a:stretch/>
        </p:blipFill>
        <p:spPr>
          <a:xfrm>
            <a:off x="1144905" y="2189829"/>
            <a:ext cx="6191250" cy="4643446"/>
          </a:xfrm>
          <a:prstGeom prst="rect">
            <a:avLst/>
          </a:prstGeom>
        </p:spPr>
      </p:pic>
      <p:pic>
        <p:nvPicPr>
          <p:cNvPr id="5" name="Picture 4">
            <a:extLst>
              <a:ext uri="{FF2B5EF4-FFF2-40B4-BE49-F238E27FC236}">
                <a16:creationId xmlns:a16="http://schemas.microsoft.com/office/drawing/2014/main" id="{4CA08E38-9A61-2882-F719-834A420D4282}"/>
              </a:ext>
            </a:extLst>
          </p:cNvPr>
          <p:cNvPicPr>
            <a:picLocks noChangeAspect="1"/>
          </p:cNvPicPr>
          <p:nvPr/>
        </p:nvPicPr>
        <p:blipFill rotWithShape="1">
          <a:blip r:embed="rId4" cstate="print"/>
          <a:srcRect l="11095" r="1" b="1"/>
          <a:stretch/>
        </p:blipFill>
        <p:spPr>
          <a:xfrm>
            <a:off x="9662922" y="2728031"/>
            <a:ext cx="4210812" cy="2368154"/>
          </a:xfrm>
          <a:prstGeom prst="rect">
            <a:avLst/>
          </a:prstGeom>
        </p:spPr>
      </p:pic>
    </p:spTree>
    <p:extLst>
      <p:ext uri="{BB962C8B-B14F-4D97-AF65-F5344CB8AC3E}">
        <p14:creationId xmlns:p14="http://schemas.microsoft.com/office/powerpoint/2010/main" val="1908367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F97F6-9C60-5649-5C8F-B2820C290B70}"/>
              </a:ext>
            </a:extLst>
          </p:cNvPr>
          <p:cNvSpPr>
            <a:spLocks noGrp="1"/>
          </p:cNvSpPr>
          <p:nvPr>
            <p:ph type="title"/>
          </p:nvPr>
        </p:nvSpPr>
        <p:spPr/>
        <p:txBody>
          <a:bodyPr/>
          <a:lstStyle/>
          <a:p>
            <a:r>
              <a:rPr lang="en-GB" dirty="0"/>
              <a:t>Notes for teachers</a:t>
            </a:r>
          </a:p>
        </p:txBody>
      </p:sp>
      <p:sp>
        <p:nvSpPr>
          <p:cNvPr id="3" name="Content Placeholder 2">
            <a:extLst>
              <a:ext uri="{FF2B5EF4-FFF2-40B4-BE49-F238E27FC236}">
                <a16:creationId xmlns:a16="http://schemas.microsoft.com/office/drawing/2014/main" id="{3378EC7F-790B-866A-6BB9-C1349BBBE8EA}"/>
              </a:ext>
            </a:extLst>
          </p:cNvPr>
          <p:cNvSpPr>
            <a:spLocks noGrp="1"/>
          </p:cNvSpPr>
          <p:nvPr>
            <p:ph idx="1"/>
          </p:nvPr>
        </p:nvSpPr>
        <p:spPr/>
        <p:txBody>
          <a:bodyPr>
            <a:normAutofit/>
          </a:bodyPr>
          <a:lstStyle/>
          <a:p>
            <a:r>
              <a:rPr lang="en-GB" sz="1800" dirty="0">
                <a:latin typeface="+mn-lt"/>
              </a:rPr>
              <a:t>If you are fortunate to be able to invite someone from the Windrush Generation or their descendants into the classroom to speak with children, you may wish to use the following slides in preparation. These guide children through generating appropriate questions that will draw out the person’s Windrush story. </a:t>
            </a:r>
          </a:p>
          <a:p>
            <a:r>
              <a:rPr lang="en-GB" sz="1800" dirty="0">
                <a:latin typeface="+mn-lt"/>
              </a:rPr>
              <a:t>There is further information and guidance about inviting a Windrush elder into school in our accompanying toolkit which can be downloaded here: https://thelinkingnetwork.org.uk/teaching-resources/windrush/</a:t>
            </a:r>
          </a:p>
          <a:p>
            <a:endParaRPr lang="en-GB" dirty="0"/>
          </a:p>
        </p:txBody>
      </p:sp>
    </p:spTree>
    <p:extLst>
      <p:ext uri="{BB962C8B-B14F-4D97-AF65-F5344CB8AC3E}">
        <p14:creationId xmlns:p14="http://schemas.microsoft.com/office/powerpoint/2010/main" val="36441946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tanding in a kitchen&#10;&#10;Description automatically generated with medium confidence">
            <a:extLst>
              <a:ext uri="{FF2B5EF4-FFF2-40B4-BE49-F238E27FC236}">
                <a16:creationId xmlns:a16="http://schemas.microsoft.com/office/drawing/2014/main" id="{17D3835B-69E3-BC99-D64D-820EB469FD1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006" b="38755"/>
          <a:stretch/>
        </p:blipFill>
        <p:spPr>
          <a:xfrm>
            <a:off x="3672840" y="2713512"/>
            <a:ext cx="3029485" cy="22716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TextBox 2">
            <a:extLst>
              <a:ext uri="{FF2B5EF4-FFF2-40B4-BE49-F238E27FC236}">
                <a16:creationId xmlns:a16="http://schemas.microsoft.com/office/drawing/2014/main" id="{C7552B51-CB4E-C341-2141-A824D589367E}"/>
              </a:ext>
            </a:extLst>
          </p:cNvPr>
          <p:cNvSpPr txBox="1"/>
          <p:nvPr/>
        </p:nvSpPr>
        <p:spPr>
          <a:xfrm>
            <a:off x="152400" y="497233"/>
            <a:ext cx="8869680" cy="630942"/>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3500" dirty="0">
                <a:latin typeface="Comic Sans MS" panose="030F0702030302020204" pitchFamily="66" charset="0"/>
              </a:rPr>
              <a:t>What questions could we ask our visitor?</a:t>
            </a:r>
          </a:p>
        </p:txBody>
      </p:sp>
      <p:sp>
        <p:nvSpPr>
          <p:cNvPr id="4" name="TextBox 3">
            <a:extLst>
              <a:ext uri="{FF2B5EF4-FFF2-40B4-BE49-F238E27FC236}">
                <a16:creationId xmlns:a16="http://schemas.microsoft.com/office/drawing/2014/main" id="{4F1B0CFF-981E-4B60-C2DE-1CE645527CE0}"/>
              </a:ext>
            </a:extLst>
          </p:cNvPr>
          <p:cNvSpPr txBox="1"/>
          <p:nvPr/>
        </p:nvSpPr>
        <p:spPr>
          <a:xfrm>
            <a:off x="624840" y="3230880"/>
            <a:ext cx="1645920" cy="1754326"/>
          </a:xfrm>
          <a:prstGeom prst="rect">
            <a:avLst/>
          </a:prstGeom>
          <a:noFill/>
        </p:spPr>
        <p:txBody>
          <a:bodyPr wrap="square" rtlCol="0">
            <a:spAutoFit/>
          </a:bodyPr>
          <a:lstStyle/>
          <a:p>
            <a:r>
              <a:rPr lang="en-GB" dirty="0">
                <a:solidFill>
                  <a:srgbClr val="FF0000"/>
                </a:solidFill>
              </a:rPr>
              <a:t>Add a photograph and any information about your visitor</a:t>
            </a:r>
          </a:p>
        </p:txBody>
      </p:sp>
    </p:spTree>
    <p:extLst>
      <p:ext uri="{BB962C8B-B14F-4D97-AF65-F5344CB8AC3E}">
        <p14:creationId xmlns:p14="http://schemas.microsoft.com/office/powerpoint/2010/main" val="732805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1EBFF-081C-3869-8C01-B7FA81B9ACEC}"/>
              </a:ext>
            </a:extLst>
          </p:cNvPr>
          <p:cNvSpPr txBox="1">
            <a:spLocks/>
          </p:cNvSpPr>
          <p:nvPr/>
        </p:nvSpPr>
        <p:spPr>
          <a:xfrm>
            <a:off x="345231" y="537882"/>
            <a:ext cx="8529828" cy="1252817"/>
          </a:xfrm>
          <a:prstGeom prst="wedgeRoundRectCallout">
            <a:avLst>
              <a:gd name="adj1" fmla="val -15998"/>
              <a:gd name="adj2" fmla="val 121442"/>
              <a:gd name="adj3" fmla="val 16667"/>
            </a:avLst>
          </a:prstGeom>
          <a:ln w="28575" cap="flat" cmpd="sng" algn="ctr">
            <a:solidFill>
              <a:schemeClr val="accent1"/>
            </a:solidFill>
            <a:prstDash val="solid"/>
            <a:miter lim="800000"/>
          </a:ln>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lvl1pPr algn="ctr" defTabSz="914400" rtl="0" eaLnBrk="1" latinLnBrk="0" hangingPunct="1">
              <a:lnSpc>
                <a:spcPct val="90000"/>
              </a:lnSpc>
              <a:spcBef>
                <a:spcPct val="0"/>
              </a:spcBef>
              <a:buNone/>
              <a:defRPr sz="4400" b="1"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dirty="0"/>
              <a:t>What are your favourite memories from when you were a child?</a:t>
            </a:r>
          </a:p>
        </p:txBody>
      </p:sp>
      <p:sp>
        <p:nvSpPr>
          <p:cNvPr id="3" name="Title 1">
            <a:extLst>
              <a:ext uri="{FF2B5EF4-FFF2-40B4-BE49-F238E27FC236}">
                <a16:creationId xmlns:a16="http://schemas.microsoft.com/office/drawing/2014/main" id="{E0E6ABEB-4FAB-874F-17B9-47D7882F9E8F}"/>
              </a:ext>
            </a:extLst>
          </p:cNvPr>
          <p:cNvSpPr txBox="1">
            <a:spLocks/>
          </p:cNvSpPr>
          <p:nvPr/>
        </p:nvSpPr>
        <p:spPr>
          <a:xfrm>
            <a:off x="328467" y="2716306"/>
            <a:ext cx="8529828" cy="950258"/>
          </a:xfrm>
          <a:prstGeom prst="wedgeRoundRectCallout">
            <a:avLst>
              <a:gd name="adj1" fmla="val -33641"/>
              <a:gd name="adj2" fmla="val 119437"/>
              <a:gd name="adj3" fmla="val 16667"/>
            </a:avLst>
          </a:prstGeom>
          <a:ln w="28575" cap="flat" cmpd="sng" algn="ctr">
            <a:solidFill>
              <a:schemeClr val="accent1"/>
            </a:solidFill>
            <a:prstDash val="solid"/>
            <a:miter lim="800000"/>
          </a:ln>
        </p:spPr>
        <p:style>
          <a:lnRef idx="2">
            <a:schemeClr val="accent1"/>
          </a:lnRef>
          <a:fillRef idx="1">
            <a:schemeClr val="lt1"/>
          </a:fillRef>
          <a:effectRef idx="0">
            <a:schemeClr val="accent1"/>
          </a:effectRef>
          <a:fontRef idx="minor">
            <a:schemeClr val="dk1"/>
          </a:fontRef>
        </p:style>
        <p:txBody>
          <a:bodyPr>
            <a:normAutofit fontScale="92500"/>
          </a:bodyPr>
          <a:lstStyle>
            <a:lvl1pPr algn="ctr" defTabSz="914400" rtl="0" eaLnBrk="1" latinLnBrk="0" hangingPunct="1">
              <a:lnSpc>
                <a:spcPct val="90000"/>
              </a:lnSpc>
              <a:spcBef>
                <a:spcPct val="0"/>
              </a:spcBef>
              <a:buNone/>
              <a:defRPr sz="4400" b="1"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dirty="0"/>
              <a:t>How did you feel about the journey?</a:t>
            </a:r>
          </a:p>
        </p:txBody>
      </p:sp>
      <p:sp>
        <p:nvSpPr>
          <p:cNvPr id="4" name="Title 1">
            <a:extLst>
              <a:ext uri="{FF2B5EF4-FFF2-40B4-BE49-F238E27FC236}">
                <a16:creationId xmlns:a16="http://schemas.microsoft.com/office/drawing/2014/main" id="{506ABF1A-F10B-43EF-CDA9-9CEBEF908102}"/>
              </a:ext>
            </a:extLst>
          </p:cNvPr>
          <p:cNvSpPr txBox="1">
            <a:spLocks/>
          </p:cNvSpPr>
          <p:nvPr/>
        </p:nvSpPr>
        <p:spPr>
          <a:xfrm>
            <a:off x="345231" y="4894729"/>
            <a:ext cx="8529828" cy="950258"/>
          </a:xfrm>
          <a:prstGeom prst="wedgeRoundRectCallout">
            <a:avLst>
              <a:gd name="adj1" fmla="val -15998"/>
              <a:gd name="adj2" fmla="val 121442"/>
              <a:gd name="adj3" fmla="val 16667"/>
            </a:avLst>
          </a:prstGeom>
          <a:ln w="28575" cap="flat" cmpd="sng" algn="ctr">
            <a:solidFill>
              <a:schemeClr val="accent1"/>
            </a:solidFill>
            <a:prstDash val="solid"/>
            <a:miter lim="800000"/>
          </a:ln>
        </p:spPr>
        <p:style>
          <a:lnRef idx="2">
            <a:schemeClr val="accent1"/>
          </a:lnRef>
          <a:fillRef idx="1">
            <a:schemeClr val="lt1"/>
          </a:fillRef>
          <a:effectRef idx="0">
            <a:schemeClr val="accent1"/>
          </a:effectRef>
          <a:fontRef idx="minor">
            <a:schemeClr val="dk1"/>
          </a:fontRef>
        </p:style>
        <p:txBody>
          <a:bodyPr>
            <a:normAutofit/>
          </a:bodyPr>
          <a:lstStyle>
            <a:lvl1pPr algn="ctr" defTabSz="914400" rtl="0" eaLnBrk="1" latinLnBrk="0" hangingPunct="1">
              <a:lnSpc>
                <a:spcPct val="90000"/>
              </a:lnSpc>
              <a:spcBef>
                <a:spcPct val="0"/>
              </a:spcBef>
              <a:buNone/>
              <a:defRPr sz="4400" b="1"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dirty="0"/>
              <a:t>What advice would you give us?</a:t>
            </a:r>
          </a:p>
        </p:txBody>
      </p:sp>
    </p:spTree>
    <p:extLst>
      <p:ext uri="{BB962C8B-B14F-4D97-AF65-F5344CB8AC3E}">
        <p14:creationId xmlns:p14="http://schemas.microsoft.com/office/powerpoint/2010/main" val="407271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F1D3C5-FC4F-0BD3-617A-5BC65E289E95}"/>
              </a:ext>
            </a:extLst>
          </p:cNvPr>
          <p:cNvSpPr txBox="1"/>
          <p:nvPr/>
        </p:nvSpPr>
        <p:spPr>
          <a:xfrm>
            <a:off x="750498" y="632265"/>
            <a:ext cx="7643004" cy="4832092"/>
          </a:xfrm>
          <a:prstGeom prst="rect">
            <a:avLst/>
          </a:prstGeom>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2800" dirty="0">
                <a:latin typeface="Comic Sans MS" panose="030F0702030302020204" pitchFamily="66" charset="0"/>
              </a:rPr>
              <a:t>What was it like when…?</a:t>
            </a:r>
          </a:p>
          <a:p>
            <a:r>
              <a:rPr lang="en-GB" sz="2800" dirty="0">
                <a:latin typeface="Comic Sans MS" panose="030F0702030302020204" pitchFamily="66" charset="0"/>
              </a:rPr>
              <a:t>How did you feel about…?</a:t>
            </a:r>
          </a:p>
          <a:p>
            <a:r>
              <a:rPr lang="en-GB" sz="2800" dirty="0">
                <a:latin typeface="Comic Sans MS" panose="030F0702030302020204" pitchFamily="66" charset="0"/>
              </a:rPr>
              <a:t>Can you tell us about…?</a:t>
            </a:r>
          </a:p>
          <a:p>
            <a:r>
              <a:rPr lang="en-GB" sz="2800" dirty="0">
                <a:latin typeface="Comic Sans MS" panose="030F0702030302020204" pitchFamily="66" charset="0"/>
              </a:rPr>
              <a:t>Who…?</a:t>
            </a:r>
          </a:p>
          <a:p>
            <a:r>
              <a:rPr lang="en-GB" sz="2800" dirty="0">
                <a:latin typeface="Comic Sans MS" panose="030F0702030302020204" pitchFamily="66" charset="0"/>
              </a:rPr>
              <a:t>What…?</a:t>
            </a:r>
          </a:p>
          <a:p>
            <a:r>
              <a:rPr lang="en-GB" sz="2800" dirty="0">
                <a:latin typeface="Comic Sans MS" panose="030F0702030302020204" pitchFamily="66" charset="0"/>
              </a:rPr>
              <a:t>Why…?</a:t>
            </a:r>
          </a:p>
          <a:p>
            <a:r>
              <a:rPr lang="en-GB" sz="2800" dirty="0">
                <a:latin typeface="Comic Sans MS" panose="030F0702030302020204" pitchFamily="66" charset="0"/>
              </a:rPr>
              <a:t>Where…?</a:t>
            </a:r>
          </a:p>
          <a:p>
            <a:r>
              <a:rPr lang="en-GB" sz="2800" dirty="0">
                <a:latin typeface="Comic Sans MS" panose="030F0702030302020204" pitchFamily="66" charset="0"/>
              </a:rPr>
              <a:t>When…?</a:t>
            </a:r>
          </a:p>
          <a:p>
            <a:r>
              <a:rPr lang="en-GB" sz="2800" dirty="0">
                <a:latin typeface="Comic Sans MS" panose="030F0702030302020204" pitchFamily="66" charset="0"/>
              </a:rPr>
              <a:t>How…?</a:t>
            </a:r>
          </a:p>
          <a:p>
            <a:endParaRPr lang="en-GB" sz="2800" dirty="0">
              <a:latin typeface="Comic Sans MS" panose="030F0702030302020204" pitchFamily="66" charset="0"/>
            </a:endParaRPr>
          </a:p>
          <a:p>
            <a:endParaRPr lang="en-GB" sz="2800" dirty="0">
              <a:latin typeface="Comic Sans MS" panose="030F0702030302020204" pitchFamily="66" charset="0"/>
            </a:endParaRPr>
          </a:p>
        </p:txBody>
      </p:sp>
      <p:pic>
        <p:nvPicPr>
          <p:cNvPr id="4" name="Graphic 3" descr="Badge Question Mark with solid fill">
            <a:extLst>
              <a:ext uri="{FF2B5EF4-FFF2-40B4-BE49-F238E27FC236}">
                <a16:creationId xmlns:a16="http://schemas.microsoft.com/office/drawing/2014/main" id="{4118E2C9-D857-FBB6-BD70-F26B586845D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0941" y="5768535"/>
            <a:ext cx="914400" cy="914400"/>
          </a:xfrm>
          <a:prstGeom prst="rect">
            <a:avLst/>
          </a:prstGeom>
        </p:spPr>
      </p:pic>
      <p:pic>
        <p:nvPicPr>
          <p:cNvPr id="5" name="Graphic 4" descr="Badge Question Mark with solid fill">
            <a:extLst>
              <a:ext uri="{FF2B5EF4-FFF2-40B4-BE49-F238E27FC236}">
                <a16:creationId xmlns:a16="http://schemas.microsoft.com/office/drawing/2014/main" id="{D3647AA6-3AA4-33F9-81F9-5DBBD759E05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00165" y="5768535"/>
            <a:ext cx="914400" cy="914400"/>
          </a:xfrm>
          <a:prstGeom prst="rect">
            <a:avLst/>
          </a:prstGeom>
        </p:spPr>
      </p:pic>
      <p:pic>
        <p:nvPicPr>
          <p:cNvPr id="6" name="Graphic 5" descr="Badge Question Mark with solid fill">
            <a:extLst>
              <a:ext uri="{FF2B5EF4-FFF2-40B4-BE49-F238E27FC236}">
                <a16:creationId xmlns:a16="http://schemas.microsoft.com/office/drawing/2014/main" id="{887B0B9F-0971-8EC8-7856-8E73C53EF18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47883" y="5768535"/>
            <a:ext cx="914400" cy="914400"/>
          </a:xfrm>
          <a:prstGeom prst="rect">
            <a:avLst/>
          </a:prstGeom>
        </p:spPr>
      </p:pic>
      <p:pic>
        <p:nvPicPr>
          <p:cNvPr id="7" name="Graphic 6" descr="Badge Question Mark with solid fill">
            <a:extLst>
              <a:ext uri="{FF2B5EF4-FFF2-40B4-BE49-F238E27FC236}">
                <a16:creationId xmlns:a16="http://schemas.microsoft.com/office/drawing/2014/main" id="{1354AD69-B8FD-9016-7BB5-A733C9521EA5}"/>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680447" y="5768535"/>
            <a:ext cx="914400" cy="914400"/>
          </a:xfrm>
          <a:prstGeom prst="rect">
            <a:avLst/>
          </a:prstGeom>
        </p:spPr>
      </p:pic>
      <p:pic>
        <p:nvPicPr>
          <p:cNvPr id="8" name="Graphic 7" descr="Badge Question Mark with solid fill">
            <a:extLst>
              <a:ext uri="{FF2B5EF4-FFF2-40B4-BE49-F238E27FC236}">
                <a16:creationId xmlns:a16="http://schemas.microsoft.com/office/drawing/2014/main" id="{BE45CCC7-1E46-AE61-2B84-550E0E5FF74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79102" y="5768535"/>
            <a:ext cx="914400" cy="914400"/>
          </a:xfrm>
          <a:prstGeom prst="rect">
            <a:avLst/>
          </a:prstGeom>
        </p:spPr>
      </p:pic>
    </p:spTree>
    <p:extLst>
      <p:ext uri="{BB962C8B-B14F-4D97-AF65-F5344CB8AC3E}">
        <p14:creationId xmlns:p14="http://schemas.microsoft.com/office/powerpoint/2010/main" val="468050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02F06E-884A-8E4F-B12F-20F56267259C}"/>
              </a:ext>
            </a:extLst>
          </p:cNvPr>
          <p:cNvSpPr txBox="1"/>
          <p:nvPr/>
        </p:nvSpPr>
        <p:spPr>
          <a:xfrm>
            <a:off x="629391" y="736270"/>
            <a:ext cx="2137559" cy="1328023"/>
          </a:xfrm>
          <a:prstGeom prst="wedgeRoundRectCallout">
            <a:avLst>
              <a:gd name="adj1" fmla="val -46716"/>
              <a:gd name="adj2" fmla="val 87478"/>
              <a:gd name="adj3" fmla="val 16667"/>
            </a:avLst>
          </a:prstGeom>
          <a:ln w="28575"/>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dirty="0">
                <a:latin typeface="Comic Sans MS" panose="030F0702030302020204" pitchFamily="66" charset="0"/>
              </a:rPr>
              <a:t>What did you think life in Britain would be like?</a:t>
            </a:r>
          </a:p>
        </p:txBody>
      </p:sp>
      <p:sp>
        <p:nvSpPr>
          <p:cNvPr id="4" name="TextBox 3">
            <a:extLst>
              <a:ext uri="{FF2B5EF4-FFF2-40B4-BE49-F238E27FC236}">
                <a16:creationId xmlns:a16="http://schemas.microsoft.com/office/drawing/2014/main" id="{B8A2B176-FEBD-7504-59D2-49CABA449620}"/>
              </a:ext>
            </a:extLst>
          </p:cNvPr>
          <p:cNvSpPr txBox="1"/>
          <p:nvPr/>
        </p:nvSpPr>
        <p:spPr>
          <a:xfrm>
            <a:off x="629390" y="2994214"/>
            <a:ext cx="2137559" cy="1021556"/>
          </a:xfrm>
          <a:prstGeom prst="wedgeRoundRectCallout">
            <a:avLst>
              <a:gd name="adj1" fmla="val -32457"/>
              <a:gd name="adj2" fmla="val 80822"/>
              <a:gd name="adj3" fmla="val 16667"/>
            </a:avLst>
          </a:prstGeom>
          <a:ln w="28575">
            <a:solidFill>
              <a:srgbClr val="45AC34"/>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dirty="0">
                <a:latin typeface="Comic Sans MS" panose="030F0702030302020204" pitchFamily="66" charset="0"/>
              </a:rPr>
              <a:t>Where did you come to Britain from and when?</a:t>
            </a:r>
          </a:p>
        </p:txBody>
      </p:sp>
      <p:sp>
        <p:nvSpPr>
          <p:cNvPr id="5" name="TextBox 4">
            <a:extLst>
              <a:ext uri="{FF2B5EF4-FFF2-40B4-BE49-F238E27FC236}">
                <a16:creationId xmlns:a16="http://schemas.microsoft.com/office/drawing/2014/main" id="{AF3D33CE-6EF4-A7DC-F6A8-77C7BDE5DF67}"/>
              </a:ext>
            </a:extLst>
          </p:cNvPr>
          <p:cNvSpPr txBox="1"/>
          <p:nvPr/>
        </p:nvSpPr>
        <p:spPr>
          <a:xfrm>
            <a:off x="868380" y="5406641"/>
            <a:ext cx="2137559" cy="715089"/>
          </a:xfrm>
          <a:prstGeom prst="wedgeRoundRectCallout">
            <a:avLst>
              <a:gd name="adj1" fmla="val 9432"/>
              <a:gd name="adj2" fmla="val 98076"/>
              <a:gd name="adj3" fmla="val 16667"/>
            </a:avLst>
          </a:prstGeom>
          <a:ln w="28575">
            <a:solidFill>
              <a:srgbClr val="00B6ED"/>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dirty="0">
                <a:latin typeface="Comic Sans MS" panose="030F0702030302020204" pitchFamily="66" charset="0"/>
              </a:rPr>
              <a:t>What was the journey like?</a:t>
            </a:r>
          </a:p>
        </p:txBody>
      </p:sp>
      <p:sp>
        <p:nvSpPr>
          <p:cNvPr id="6" name="TextBox 5">
            <a:extLst>
              <a:ext uri="{FF2B5EF4-FFF2-40B4-BE49-F238E27FC236}">
                <a16:creationId xmlns:a16="http://schemas.microsoft.com/office/drawing/2014/main" id="{A7020507-7C44-003F-CE25-0B82583D77EA}"/>
              </a:ext>
            </a:extLst>
          </p:cNvPr>
          <p:cNvSpPr txBox="1"/>
          <p:nvPr/>
        </p:nvSpPr>
        <p:spPr>
          <a:xfrm>
            <a:off x="3182584" y="2994214"/>
            <a:ext cx="2137559" cy="1328023"/>
          </a:xfrm>
          <a:prstGeom prst="wedgeRoundRectCallout">
            <a:avLst>
              <a:gd name="adj1" fmla="val -40299"/>
              <a:gd name="adj2" fmla="val 89773"/>
              <a:gd name="adj3" fmla="val 16667"/>
            </a:avLst>
          </a:prstGeom>
          <a:ln w="28575">
            <a:solidFill>
              <a:srgbClr val="F9B233"/>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dirty="0">
                <a:latin typeface="Comic Sans MS" panose="030F0702030302020204" pitchFamily="66" charset="0"/>
              </a:rPr>
              <a:t>What did you miss most about the country you came from?</a:t>
            </a:r>
          </a:p>
        </p:txBody>
      </p:sp>
      <p:sp>
        <p:nvSpPr>
          <p:cNvPr id="7" name="TextBox 6">
            <a:extLst>
              <a:ext uri="{FF2B5EF4-FFF2-40B4-BE49-F238E27FC236}">
                <a16:creationId xmlns:a16="http://schemas.microsoft.com/office/drawing/2014/main" id="{922A1FC5-22F8-7579-775B-A2A812997CF4}"/>
              </a:ext>
            </a:extLst>
          </p:cNvPr>
          <p:cNvSpPr txBox="1"/>
          <p:nvPr/>
        </p:nvSpPr>
        <p:spPr>
          <a:xfrm>
            <a:off x="3752007" y="596446"/>
            <a:ext cx="2137559" cy="1634490"/>
          </a:xfrm>
          <a:prstGeom prst="wedgeRoundRectCallout">
            <a:avLst>
              <a:gd name="adj1" fmla="val -48142"/>
              <a:gd name="adj2" fmla="val 84179"/>
              <a:gd name="adj3" fmla="val 16667"/>
            </a:avLst>
          </a:prstGeom>
          <a:ln w="28575">
            <a:solidFill>
              <a:srgbClr val="964C84"/>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dirty="0">
                <a:latin typeface="Comic Sans MS" panose="030F0702030302020204" pitchFamily="66" charset="0"/>
              </a:rPr>
              <a:t>Can you remember what you first thought when you got here?</a:t>
            </a:r>
          </a:p>
        </p:txBody>
      </p:sp>
      <p:sp>
        <p:nvSpPr>
          <p:cNvPr id="8" name="TextBox 7">
            <a:extLst>
              <a:ext uri="{FF2B5EF4-FFF2-40B4-BE49-F238E27FC236}">
                <a16:creationId xmlns:a16="http://schemas.microsoft.com/office/drawing/2014/main" id="{95686193-89EA-FEE1-CE5A-6C3496E4CF70}"/>
              </a:ext>
            </a:extLst>
          </p:cNvPr>
          <p:cNvSpPr txBox="1"/>
          <p:nvPr/>
        </p:nvSpPr>
        <p:spPr>
          <a:xfrm>
            <a:off x="6138062" y="5101694"/>
            <a:ext cx="2615539" cy="1021556"/>
          </a:xfrm>
          <a:prstGeom prst="wedgeRoundRectCallout">
            <a:avLst>
              <a:gd name="adj1" fmla="val -36614"/>
              <a:gd name="adj2" fmla="val 89773"/>
              <a:gd name="adj3" fmla="val 16667"/>
            </a:avLst>
          </a:prstGeom>
          <a:ln w="28575">
            <a:solidFill>
              <a:srgbClr val="F9B233"/>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dirty="0">
                <a:latin typeface="Comic Sans MS" panose="030F0702030302020204" pitchFamily="66" charset="0"/>
              </a:rPr>
              <a:t>What work did you do? How were you treated at work?</a:t>
            </a:r>
          </a:p>
        </p:txBody>
      </p:sp>
      <p:sp>
        <p:nvSpPr>
          <p:cNvPr id="9" name="TextBox 8">
            <a:extLst>
              <a:ext uri="{FF2B5EF4-FFF2-40B4-BE49-F238E27FC236}">
                <a16:creationId xmlns:a16="http://schemas.microsoft.com/office/drawing/2014/main" id="{665220D0-ED4C-92FF-0567-873F1DD26874}"/>
              </a:ext>
            </a:extLst>
          </p:cNvPr>
          <p:cNvSpPr txBox="1"/>
          <p:nvPr/>
        </p:nvSpPr>
        <p:spPr>
          <a:xfrm>
            <a:off x="5729351" y="2994214"/>
            <a:ext cx="3024249" cy="1328023"/>
          </a:xfrm>
          <a:prstGeom prst="wedgeRoundRectCallout">
            <a:avLst>
              <a:gd name="adj1" fmla="val -36859"/>
              <a:gd name="adj2" fmla="val 87985"/>
              <a:gd name="adj3" fmla="val 16667"/>
            </a:avLst>
          </a:prstGeom>
          <a:ln w="28575">
            <a:solidFill>
              <a:srgbClr val="EA5153"/>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dirty="0">
                <a:latin typeface="Comic Sans MS" panose="030F0702030302020204" pitchFamily="66" charset="0"/>
              </a:rPr>
              <a:t>How do you feel new arrivals are treated now compared to how you were treated?</a:t>
            </a:r>
          </a:p>
        </p:txBody>
      </p:sp>
      <p:sp>
        <p:nvSpPr>
          <p:cNvPr id="10" name="TextBox 9">
            <a:extLst>
              <a:ext uri="{FF2B5EF4-FFF2-40B4-BE49-F238E27FC236}">
                <a16:creationId xmlns:a16="http://schemas.microsoft.com/office/drawing/2014/main" id="{1BCDEEDD-F389-869D-1A5B-E2734E40EBED}"/>
              </a:ext>
            </a:extLst>
          </p:cNvPr>
          <p:cNvSpPr txBox="1"/>
          <p:nvPr/>
        </p:nvSpPr>
        <p:spPr>
          <a:xfrm>
            <a:off x="6377051" y="631676"/>
            <a:ext cx="2137559" cy="1328023"/>
          </a:xfrm>
          <a:prstGeom prst="wedgeRoundRectCallout">
            <a:avLst>
              <a:gd name="adj1" fmla="val -33882"/>
              <a:gd name="adj2" fmla="val 92068"/>
              <a:gd name="adj3" fmla="val 16667"/>
            </a:avLst>
          </a:prstGeom>
          <a:ln w="28575">
            <a:solidFill>
              <a:srgbClr val="00699D"/>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dirty="0">
                <a:latin typeface="Comic Sans MS" panose="030F0702030302020204" pitchFamily="66" charset="0"/>
              </a:rPr>
              <a:t>What advice would you give to young people today?</a:t>
            </a:r>
          </a:p>
        </p:txBody>
      </p:sp>
      <p:sp>
        <p:nvSpPr>
          <p:cNvPr id="2" name="TextBox 1">
            <a:extLst>
              <a:ext uri="{FF2B5EF4-FFF2-40B4-BE49-F238E27FC236}">
                <a16:creationId xmlns:a16="http://schemas.microsoft.com/office/drawing/2014/main" id="{4611CCD3-131A-BBA0-D288-7E683C23FBCC}"/>
              </a:ext>
            </a:extLst>
          </p:cNvPr>
          <p:cNvSpPr txBox="1"/>
          <p:nvPr/>
        </p:nvSpPr>
        <p:spPr>
          <a:xfrm>
            <a:off x="137160" y="29318"/>
            <a:ext cx="8616440" cy="523220"/>
          </a:xfrm>
          <a:prstGeom prst="rect">
            <a:avLst/>
          </a:prstGeom>
          <a:noFill/>
        </p:spPr>
        <p:txBody>
          <a:bodyPr wrap="square" rtlCol="0">
            <a:spAutoFit/>
          </a:bodyPr>
          <a:lstStyle/>
          <a:p>
            <a:r>
              <a:rPr lang="en-GB" sz="2800" b="1" dirty="0"/>
              <a:t>Ideas for questions ….</a:t>
            </a:r>
          </a:p>
        </p:txBody>
      </p:sp>
      <p:sp>
        <p:nvSpPr>
          <p:cNvPr id="11" name="TextBox 10">
            <a:extLst>
              <a:ext uri="{FF2B5EF4-FFF2-40B4-BE49-F238E27FC236}">
                <a16:creationId xmlns:a16="http://schemas.microsoft.com/office/drawing/2014/main" id="{2F856F1E-04EC-4621-EB86-D64CA00526BB}"/>
              </a:ext>
            </a:extLst>
          </p:cNvPr>
          <p:cNvSpPr txBox="1"/>
          <p:nvPr/>
        </p:nvSpPr>
        <p:spPr>
          <a:xfrm>
            <a:off x="3503220" y="5101694"/>
            <a:ext cx="2137559" cy="715089"/>
          </a:xfrm>
          <a:prstGeom prst="wedgeRoundRectCallout">
            <a:avLst>
              <a:gd name="adj1" fmla="val 9432"/>
              <a:gd name="adj2" fmla="val 98076"/>
              <a:gd name="adj3" fmla="val 16667"/>
            </a:avLst>
          </a:prstGeom>
          <a:ln w="28575">
            <a:solidFill>
              <a:schemeClr val="accent2">
                <a:lumMod val="50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dirty="0">
                <a:latin typeface="Comic Sans MS" panose="030F0702030302020204" pitchFamily="66" charset="0"/>
              </a:rPr>
              <a:t>What are you proud of? </a:t>
            </a:r>
          </a:p>
        </p:txBody>
      </p:sp>
    </p:spTree>
    <p:extLst>
      <p:ext uri="{BB962C8B-B14F-4D97-AF65-F5344CB8AC3E}">
        <p14:creationId xmlns:p14="http://schemas.microsoft.com/office/powerpoint/2010/main" val="23702450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0541" y="181576"/>
            <a:ext cx="886772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C5A6043D-A330-0D86-8B72-ECFCE345DB61}"/>
              </a:ext>
            </a:extLst>
          </p:cNvPr>
          <p:cNvPicPr>
            <a:picLocks noChangeAspect="1"/>
          </p:cNvPicPr>
          <p:nvPr/>
        </p:nvPicPr>
        <p:blipFill rotWithShape="1">
          <a:blip r:embed="rId3" cstate="print">
            <a:alphaModFix amt="60000"/>
          </a:blip>
          <a:srcRect l="15694" r="18137"/>
          <a:stretch/>
        </p:blipFill>
        <p:spPr>
          <a:xfrm>
            <a:off x="135731" y="182880"/>
            <a:ext cx="8867728" cy="6499784"/>
          </a:xfrm>
          <a:prstGeom prst="rect">
            <a:avLst/>
          </a:prstGeom>
        </p:spPr>
      </p:pic>
      <p:sp>
        <p:nvSpPr>
          <p:cNvPr id="5" name="Content Placeholder 4">
            <a:extLst>
              <a:ext uri="{FF2B5EF4-FFF2-40B4-BE49-F238E27FC236}">
                <a16:creationId xmlns:a16="http://schemas.microsoft.com/office/drawing/2014/main" id="{23DF96F3-6998-03DE-E5B0-FFFB62520782}"/>
              </a:ext>
            </a:extLst>
          </p:cNvPr>
          <p:cNvSpPr>
            <a:spLocks noGrp="1"/>
          </p:cNvSpPr>
          <p:nvPr>
            <p:ph idx="1"/>
          </p:nvPr>
        </p:nvSpPr>
        <p:spPr>
          <a:xfrm>
            <a:off x="628650" y="3526300"/>
            <a:ext cx="7623913" cy="2588458"/>
          </a:xfrm>
        </p:spPr>
        <p:txBody>
          <a:bodyPr>
            <a:normAutofit/>
          </a:bodyPr>
          <a:lstStyle/>
          <a:p>
            <a:pPr marL="0" indent="0">
              <a:buNone/>
            </a:pPr>
            <a:r>
              <a:rPr lang="en-GB" sz="3600" dirty="0">
                <a:solidFill>
                  <a:srgbClr val="FFFFFF"/>
                </a:solidFill>
              </a:rPr>
              <a:t>Time to reflect…</a:t>
            </a:r>
          </a:p>
          <a:p>
            <a:pPr marL="0" indent="0">
              <a:buNone/>
            </a:pPr>
            <a:r>
              <a:rPr lang="en-GB" sz="3600" dirty="0">
                <a:solidFill>
                  <a:srgbClr val="FFFFFF"/>
                </a:solidFill>
              </a:rPr>
              <a:t>Any thoughts on the story we have heard. </a:t>
            </a:r>
          </a:p>
        </p:txBody>
      </p:sp>
    </p:spTree>
    <p:extLst>
      <p:ext uri="{BB962C8B-B14F-4D97-AF65-F5344CB8AC3E}">
        <p14:creationId xmlns:p14="http://schemas.microsoft.com/office/powerpoint/2010/main" val="1349666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670675-D093-4E3E-8E28-DE29ACADE425}"/>
              </a:ext>
            </a:extLst>
          </p:cNvPr>
          <p:cNvSpPr/>
          <p:nvPr/>
        </p:nvSpPr>
        <p:spPr>
          <a:xfrm>
            <a:off x="152400" y="1663894"/>
            <a:ext cx="8467725" cy="2031325"/>
          </a:xfrm>
          <a:prstGeom prst="rect">
            <a:avLst/>
          </a:prstGeom>
        </p:spPr>
        <p:txBody>
          <a:bodyPr wrap="square">
            <a:spAutoFit/>
          </a:bodyPr>
          <a:lstStyle/>
          <a:p>
            <a:pPr algn="ctr"/>
            <a:r>
              <a:rPr lang="en-GB" dirty="0"/>
              <a:t>Windrush 75 Resources https://thelinkingnetwork.org.uk/teaching-resources/windrush/</a:t>
            </a:r>
          </a:p>
          <a:p>
            <a:pPr algn="ctr"/>
            <a:r>
              <a:rPr lang="en-GB" dirty="0"/>
              <a:t>See more at: </a:t>
            </a:r>
            <a:r>
              <a:rPr lang="en-GB" dirty="0">
                <a:hlinkClick r:id="rId2"/>
              </a:rPr>
              <a:t>https://thelinkingnetwork.org.uk/</a:t>
            </a:r>
            <a:endParaRPr lang="en-GB" dirty="0"/>
          </a:p>
          <a:p>
            <a:pPr algn="ctr"/>
            <a:r>
              <a:rPr lang="en-GB" dirty="0"/>
              <a:t>Please get in touch if we can help </a:t>
            </a:r>
          </a:p>
          <a:p>
            <a:pPr algn="ctr"/>
            <a:r>
              <a:rPr lang="en-GB" dirty="0">
                <a:hlinkClick r:id="rId3"/>
              </a:rPr>
              <a:t>info@thelinkingnetwork.org.uk </a:t>
            </a:r>
            <a:endParaRPr lang="en-GB" dirty="0"/>
          </a:p>
          <a:p>
            <a:pPr algn="ctr"/>
            <a:r>
              <a:rPr lang="en-US" b="1" i="1" dirty="0">
                <a:solidFill>
                  <a:prstClr val="black"/>
                </a:solidFill>
                <a:ea typeface="ＭＳ Ｐゴシック" pitchFamily="34" charset="-128"/>
              </a:rPr>
              <a:t>We are a charity, and these resources are shared with schools free of charge. Please let us know if any images are copyright protected and we will remove and replace them. </a:t>
            </a:r>
          </a:p>
          <a:p>
            <a:pPr algn="ctr"/>
            <a:endParaRPr lang="en-GB" dirty="0"/>
          </a:p>
        </p:txBody>
      </p:sp>
      <p:sp>
        <p:nvSpPr>
          <p:cNvPr id="3" name="TextBox 2">
            <a:extLst>
              <a:ext uri="{FF2B5EF4-FFF2-40B4-BE49-F238E27FC236}">
                <a16:creationId xmlns:a16="http://schemas.microsoft.com/office/drawing/2014/main" id="{5AE0079E-4685-44AB-A3FC-BA13A6F55F1F}"/>
              </a:ext>
            </a:extLst>
          </p:cNvPr>
          <p:cNvSpPr txBox="1"/>
          <p:nvPr/>
        </p:nvSpPr>
        <p:spPr>
          <a:xfrm>
            <a:off x="3600450" y="4070494"/>
            <a:ext cx="2381250" cy="369332"/>
          </a:xfrm>
          <a:prstGeom prst="rect">
            <a:avLst/>
          </a:prstGeom>
          <a:noFill/>
        </p:spPr>
        <p:txBody>
          <a:bodyPr wrap="square" rtlCol="0">
            <a:spAutoFit/>
          </a:bodyPr>
          <a:lstStyle/>
          <a:p>
            <a:r>
              <a:rPr lang="en-GB" dirty="0">
                <a:latin typeface="Comic Sans MS" panose="030F0702030302020204" pitchFamily="66" charset="0"/>
              </a:rPr>
              <a:t>@Linking_Network</a:t>
            </a:r>
          </a:p>
        </p:txBody>
      </p:sp>
      <p:pic>
        <p:nvPicPr>
          <p:cNvPr id="6" name="Picture 4" descr="Twitter – Apps on Google Play">
            <a:extLst>
              <a:ext uri="{FF2B5EF4-FFF2-40B4-BE49-F238E27FC236}">
                <a16:creationId xmlns:a16="http://schemas.microsoft.com/office/drawing/2014/main" id="{6F1B6E90-9291-4457-927A-64343064837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6517" y="4050373"/>
            <a:ext cx="409575" cy="4095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78652A1-4863-42E0-9346-BF8E528E5586}"/>
              </a:ext>
            </a:extLst>
          </p:cNvPr>
          <p:cNvSpPr/>
          <p:nvPr/>
        </p:nvSpPr>
        <p:spPr>
          <a:xfrm>
            <a:off x="3161305" y="5058949"/>
            <a:ext cx="3259541" cy="369332"/>
          </a:xfrm>
          <a:prstGeom prst="rect">
            <a:avLst/>
          </a:prstGeom>
        </p:spPr>
        <p:txBody>
          <a:bodyPr wrap="square">
            <a:spAutoFit/>
          </a:bodyPr>
          <a:lstStyle/>
          <a:p>
            <a:r>
              <a:rPr lang="en-GB" b="1" dirty="0">
                <a:effectLst/>
                <a:ea typeface="Times New Roman" panose="02020603050405020304" pitchFamily="18" charset="0"/>
                <a:cs typeface="Times New Roman" panose="02020603050405020304" pitchFamily="18" charset="0"/>
              </a:rPr>
              <a:t>©TheLinkingNetwork2023 </a:t>
            </a:r>
            <a:endParaRPr lang="en-GB" b="1" dirty="0"/>
          </a:p>
        </p:txBody>
      </p:sp>
    </p:spTree>
    <p:extLst>
      <p:ext uri="{BB962C8B-B14F-4D97-AF65-F5344CB8AC3E}">
        <p14:creationId xmlns:p14="http://schemas.microsoft.com/office/powerpoint/2010/main" val="731295868"/>
      </p:ext>
    </p:extLst>
  </p:cSld>
  <p:clrMapOvr>
    <a:masterClrMapping/>
  </p:clrMapOvr>
</p:sld>
</file>

<file path=ppt/theme/theme1.xml><?xml version="1.0" encoding="utf-8"?>
<a:theme xmlns:a="http://schemas.openxmlformats.org/drawingml/2006/main" name="Office Theme">
  <a:themeElements>
    <a:clrScheme name="TLN">
      <a:dk1>
        <a:sysClr val="windowText" lastClr="000000"/>
      </a:dk1>
      <a:lt1>
        <a:sysClr val="window" lastClr="FFFFFF"/>
      </a:lt1>
      <a:dk2>
        <a:srgbClr val="44546A"/>
      </a:dk2>
      <a:lt2>
        <a:srgbClr val="E7E6E6"/>
      </a:lt2>
      <a:accent1>
        <a:srgbClr val="00B6ED"/>
      </a:accent1>
      <a:accent2>
        <a:srgbClr val="45AC34"/>
      </a:accent2>
      <a:accent3>
        <a:srgbClr val="F9B233"/>
      </a:accent3>
      <a:accent4>
        <a:srgbClr val="EA5153"/>
      </a:accent4>
      <a:accent5>
        <a:srgbClr val="964C84"/>
      </a:accent5>
      <a:accent6>
        <a:srgbClr val="00699D"/>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TLN">
      <a:dk1>
        <a:sysClr val="windowText" lastClr="000000"/>
      </a:dk1>
      <a:lt1>
        <a:sysClr val="window" lastClr="FFFFFF"/>
      </a:lt1>
      <a:dk2>
        <a:srgbClr val="44546A"/>
      </a:dk2>
      <a:lt2>
        <a:srgbClr val="E7E6E6"/>
      </a:lt2>
      <a:accent1>
        <a:srgbClr val="00B6ED"/>
      </a:accent1>
      <a:accent2>
        <a:srgbClr val="45AC34"/>
      </a:accent2>
      <a:accent3>
        <a:srgbClr val="F9B233"/>
      </a:accent3>
      <a:accent4>
        <a:srgbClr val="EA5153"/>
      </a:accent4>
      <a:accent5>
        <a:srgbClr val="964C84"/>
      </a:accent5>
      <a:accent6>
        <a:srgbClr val="00699D"/>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4972</TotalTime>
  <Words>3858</Words>
  <Application>Microsoft Office PowerPoint</Application>
  <PresentationFormat>On-screen Show (4:3)</PresentationFormat>
  <Paragraphs>310</Paragraphs>
  <Slides>33</Slides>
  <Notes>32</Notes>
  <HiddenSlides>0</HiddenSlides>
  <MMClips>2</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33</vt:i4>
      </vt:variant>
    </vt:vector>
  </HeadingPairs>
  <TitlesOfParts>
    <vt:vector size="52" baseType="lpstr">
      <vt:lpstr>ＭＳ Ｐゴシック</vt:lpstr>
      <vt:lpstr>-apple-system</vt:lpstr>
      <vt:lpstr>Arial</vt:lpstr>
      <vt:lpstr>Bebas Neue</vt:lpstr>
      <vt:lpstr>Calibri</vt:lpstr>
      <vt:lpstr>Cascadia Code SemiBold</vt:lpstr>
      <vt:lpstr>Comic Sans MS</vt:lpstr>
      <vt:lpstr>Helvetica Neue</vt:lpstr>
      <vt:lpstr>Interface</vt:lpstr>
      <vt:lpstr>Muli</vt:lpstr>
      <vt:lpstr>PublicSans</vt:lpstr>
      <vt:lpstr>quasimoda</vt:lpstr>
      <vt:lpstr>ReithSans</vt:lpstr>
      <vt:lpstr>Roboto</vt:lpstr>
      <vt:lpstr>Segoe UI</vt:lpstr>
      <vt:lpstr>Times New Roman</vt:lpstr>
      <vt:lpstr>Ubuntu</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Find the Caribbean and the UK on a map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National Health Service</vt:lpstr>
      <vt:lpstr>PowerPoint Presentation</vt:lpstr>
      <vt:lpstr>PowerPoint Presentation</vt:lpstr>
      <vt:lpstr>PowerPoint Presentation</vt:lpstr>
      <vt:lpstr>The story of Windrush is part of the story of our country. </vt:lpstr>
      <vt:lpstr>How can we celebrate Windrush? </vt:lpstr>
      <vt:lpstr>PowerPoint Presentation</vt:lpstr>
      <vt:lpstr>Notes for teachers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Lock</dc:creator>
  <cp:lastModifiedBy>AZAM ALI</cp:lastModifiedBy>
  <cp:revision>57</cp:revision>
  <dcterms:created xsi:type="dcterms:W3CDTF">2020-09-09T15:21:05Z</dcterms:created>
  <dcterms:modified xsi:type="dcterms:W3CDTF">2024-05-24T15:17:07Z</dcterms:modified>
</cp:coreProperties>
</file>