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 id="2147483709" r:id="rId3"/>
  </p:sldMasterIdLst>
  <p:notesMasterIdLst>
    <p:notesMasterId r:id="rId27"/>
  </p:notesMasterIdLst>
  <p:sldIdLst>
    <p:sldId id="1492" r:id="rId4"/>
    <p:sldId id="1477" r:id="rId5"/>
    <p:sldId id="256" r:id="rId6"/>
    <p:sldId id="259" r:id="rId7"/>
    <p:sldId id="260" r:id="rId8"/>
    <p:sldId id="262" r:id="rId9"/>
    <p:sldId id="261" r:id="rId10"/>
    <p:sldId id="263" r:id="rId11"/>
    <p:sldId id="264" r:id="rId12"/>
    <p:sldId id="273" r:id="rId13"/>
    <p:sldId id="272" r:id="rId14"/>
    <p:sldId id="1483" r:id="rId15"/>
    <p:sldId id="266" r:id="rId16"/>
    <p:sldId id="267" r:id="rId17"/>
    <p:sldId id="1479" r:id="rId18"/>
    <p:sldId id="1504" r:id="rId19"/>
    <p:sldId id="268" r:id="rId20"/>
    <p:sldId id="269" r:id="rId21"/>
    <p:sldId id="1503" r:id="rId22"/>
    <p:sldId id="271" r:id="rId23"/>
    <p:sldId id="274" r:id="rId24"/>
    <p:sldId id="275"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1599" autoAdjust="0"/>
  </p:normalViewPr>
  <p:slideViewPr>
    <p:cSldViewPr snapToGrid="0">
      <p:cViewPr varScale="1">
        <p:scale>
          <a:sx n="39" d="100"/>
          <a:sy n="39" d="100"/>
        </p:scale>
        <p:origin x="1708" y="28"/>
      </p:cViewPr>
      <p:guideLst/>
    </p:cSldViewPr>
  </p:slideViewPr>
  <p:notesTextViewPr>
    <p:cViewPr>
      <p:scale>
        <a:sx n="1" d="1"/>
        <a:sy n="1" d="1"/>
      </p:scale>
      <p:origin x="0" y="0"/>
    </p:cViewPr>
  </p:notesTextViewPr>
  <p:sorterViewPr>
    <p:cViewPr>
      <p:scale>
        <a:sx n="100" d="100"/>
        <a:sy n="100" d="100"/>
      </p:scale>
      <p:origin x="0" y="-30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CEB92-9883-4232-ABEC-2CBF41E916E5}" type="datetimeFigureOut">
              <a:rPr lang="en-GB" smtClean="0"/>
              <a:t>24/05/2024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2A2B2-D265-4E9D-AB31-09FDEBBB5687}" type="slidenum">
              <a:rPr lang="en-GB" smtClean="0"/>
              <a:t>‹#›</a:t>
            </a:fld>
            <a:endParaRPr lang="en-GB"/>
          </a:p>
        </p:txBody>
      </p:sp>
    </p:spTree>
    <p:extLst>
      <p:ext uri="{BB962C8B-B14F-4D97-AF65-F5344CB8AC3E}">
        <p14:creationId xmlns:p14="http://schemas.microsoft.com/office/powerpoint/2010/main" val="199788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t>1</a:t>
            </a:fld>
            <a:endParaRPr lang="en-GB"/>
          </a:p>
        </p:txBody>
      </p:sp>
    </p:spTree>
    <p:extLst>
      <p:ext uri="{BB962C8B-B14F-4D97-AF65-F5344CB8AC3E}">
        <p14:creationId xmlns:p14="http://schemas.microsoft.com/office/powerpoint/2010/main" val="476531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keep a look out for notes down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4425C-83C7-409A-B690-2D2A8A7650E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00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of a taking a long journey …</a:t>
            </a:r>
          </a:p>
        </p:txBody>
      </p:sp>
      <p:sp>
        <p:nvSpPr>
          <p:cNvPr id="4" name="Slide Number Placeholder 3"/>
          <p:cNvSpPr>
            <a:spLocks noGrp="1"/>
          </p:cNvSpPr>
          <p:nvPr>
            <p:ph type="sldNum" sz="quarter" idx="5"/>
          </p:nvPr>
        </p:nvSpPr>
        <p:spPr/>
        <p:txBody>
          <a:bodyPr/>
          <a:lstStyle/>
          <a:p>
            <a:fld id="{8442A2B2-D265-4E9D-AB31-09FDEBBB5687}" type="slidenum">
              <a:rPr lang="en-GB" smtClean="0"/>
              <a:t>3</a:t>
            </a:fld>
            <a:endParaRPr lang="en-GB"/>
          </a:p>
        </p:txBody>
      </p:sp>
    </p:spTree>
    <p:extLst>
      <p:ext uri="{BB962C8B-B14F-4D97-AF65-F5344CB8AC3E}">
        <p14:creationId xmlns:p14="http://schemas.microsoft.com/office/powerpoint/2010/main" val="679103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3600" b="1" i="0" u="none" strike="noStrike" kern="1200" cap="none" spc="0" normalizeH="0" baseline="0" noProof="0" dirty="0">
                <a:ln>
                  <a:noFill/>
                </a:ln>
                <a:solidFill>
                  <a:srgbClr val="2C2C2C"/>
                </a:solidFill>
                <a:effectLst/>
                <a:uLnTx/>
                <a:uFillTx/>
                <a:latin typeface="Calibri Light" panose="020F0302020204030204"/>
                <a:ea typeface="+mj-ea"/>
                <a:cs typeface="+mj-cs"/>
              </a:rPr>
              <a:t>But you know very little about the destination…</a:t>
            </a:r>
            <a:r>
              <a:rPr lang="en-GB" dirty="0"/>
              <a:t>There is no google to find out more. You hear snippets from adults talking but that’s not enough…</a:t>
            </a:r>
          </a:p>
        </p:txBody>
      </p:sp>
      <p:sp>
        <p:nvSpPr>
          <p:cNvPr id="4" name="Slide Number Placeholder 3"/>
          <p:cNvSpPr>
            <a:spLocks noGrp="1"/>
          </p:cNvSpPr>
          <p:nvPr>
            <p:ph type="sldNum" sz="quarter" idx="5"/>
          </p:nvPr>
        </p:nvSpPr>
        <p:spPr/>
        <p:txBody>
          <a:bodyPr/>
          <a:lstStyle/>
          <a:p>
            <a:fld id="{8442A2B2-D265-4E9D-AB31-09FDEBBB5687}" type="slidenum">
              <a:rPr lang="en-GB" smtClean="0"/>
              <a:t>4</a:t>
            </a:fld>
            <a:endParaRPr lang="en-GB"/>
          </a:p>
        </p:txBody>
      </p:sp>
    </p:spTree>
    <p:extLst>
      <p:ext uri="{BB962C8B-B14F-4D97-AF65-F5344CB8AC3E}">
        <p14:creationId xmlns:p14="http://schemas.microsoft.com/office/powerpoint/2010/main" val="1948915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4000" b="0" i="0" u="none" strike="noStrike" kern="1200" cap="none" spc="0" normalizeH="0" baseline="0" noProof="0" dirty="0">
                <a:ln>
                  <a:noFill/>
                </a:ln>
                <a:solidFill>
                  <a:prstClr val="black"/>
                </a:solidFill>
                <a:effectLst/>
                <a:uLnTx/>
                <a:uFillTx/>
                <a:latin typeface="Calibri Light" panose="020F0302020204030204"/>
                <a:ea typeface="+mj-ea"/>
                <a:cs typeface="+mj-cs"/>
              </a:rPr>
              <a:t>And you don’t know when you might be coming back to the place you currently live, the place you were born, the place where you played and the </a:t>
            </a:r>
            <a:r>
              <a:rPr kumimoji="0" lang="en-US" sz="4000" b="0" i="0" u="none" strike="noStrike" kern="1200" cap="none" spc="0" normalizeH="0" baseline="0" noProof="0" dirty="0">
                <a:ln>
                  <a:noFill/>
                </a:ln>
                <a:solidFill>
                  <a:prstClr val="black"/>
                </a:solidFill>
                <a:effectLst/>
                <a:uLnTx/>
                <a:uFillTx/>
                <a:latin typeface="Calibri Light" panose="020F0302020204030204"/>
                <a:ea typeface="+mj-ea"/>
                <a:cs typeface="+mj-cs"/>
              </a:rPr>
              <a:t>the only place you have ever known...</a:t>
            </a:r>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5</a:t>
            </a:fld>
            <a:endParaRPr lang="en-GB"/>
          </a:p>
        </p:txBody>
      </p:sp>
    </p:spTree>
    <p:extLst>
      <p:ext uri="{BB962C8B-B14F-4D97-AF65-F5344CB8AC3E}">
        <p14:creationId xmlns:p14="http://schemas.microsoft.com/office/powerpoint/2010/main" val="615995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B050"/>
                </a:solidFill>
                <a:effectLst/>
                <a:uLnTx/>
                <a:uFillTx/>
                <a:latin typeface="Calibri" panose="020F0502020204030204"/>
                <a:ea typeface="+mn-ea"/>
                <a:cs typeface="+mn-cs"/>
              </a:rPr>
              <a:t>You might start asking yourself questions: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What if I never get to climb my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favourite</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tree?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Or walk down the streets I know?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Or see my childhood friends again?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6</a:t>
            </a:fld>
            <a:endParaRPr lang="en-GB"/>
          </a:p>
        </p:txBody>
      </p:sp>
    </p:spTree>
    <p:extLst>
      <p:ext uri="{BB962C8B-B14F-4D97-AF65-F5344CB8AC3E}">
        <p14:creationId xmlns:p14="http://schemas.microsoft.com/office/powerpoint/2010/main" val="3348441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Sometimes we might have mixed emotions about things, excitement, dread and sadness. </a:t>
            </a:r>
          </a:p>
          <a:p>
            <a:endParaRPr lang="en-GB" dirty="0"/>
          </a:p>
          <a:p>
            <a:r>
              <a:rPr lang="en-GB" dirty="0"/>
              <a:t>What if this is a bad idea? What if I am miserable? What if I never come back? </a:t>
            </a:r>
          </a:p>
        </p:txBody>
      </p:sp>
      <p:sp>
        <p:nvSpPr>
          <p:cNvPr id="4" name="Slide Number Placeholder 3"/>
          <p:cNvSpPr>
            <a:spLocks noGrp="1"/>
          </p:cNvSpPr>
          <p:nvPr>
            <p:ph type="sldNum" sz="quarter" idx="5"/>
          </p:nvPr>
        </p:nvSpPr>
        <p:spPr/>
        <p:txBody>
          <a:bodyPr/>
          <a:lstStyle/>
          <a:p>
            <a:fld id="{8442A2B2-D265-4E9D-AB31-09FDEBBB5687}" type="slidenum">
              <a:rPr lang="en-GB" smtClean="0"/>
              <a:t>7</a:t>
            </a:fld>
            <a:endParaRPr lang="en-GB"/>
          </a:p>
        </p:txBody>
      </p:sp>
    </p:spTree>
    <p:extLst>
      <p:ext uri="{BB962C8B-B14F-4D97-AF65-F5344CB8AC3E}">
        <p14:creationId xmlns:p14="http://schemas.microsoft.com/office/powerpoint/2010/main" val="1465572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journeys have been made by people all over the world…as children and adults. Journeys of hope, new beginnings, journeys of escape, reinvention and so much more…</a:t>
            </a:r>
          </a:p>
          <a:p>
            <a:endParaRPr lang="en-GB" dirty="0"/>
          </a:p>
          <a:p>
            <a:r>
              <a:rPr lang="en-GB" dirty="0"/>
              <a:t>People continue to make such journeys today, leaving everything behind to start a new life. </a:t>
            </a:r>
          </a:p>
        </p:txBody>
      </p:sp>
      <p:sp>
        <p:nvSpPr>
          <p:cNvPr id="4" name="Slide Number Placeholder 3"/>
          <p:cNvSpPr>
            <a:spLocks noGrp="1"/>
          </p:cNvSpPr>
          <p:nvPr>
            <p:ph type="sldNum" sz="quarter" idx="5"/>
          </p:nvPr>
        </p:nvSpPr>
        <p:spPr/>
        <p:txBody>
          <a:bodyPr/>
          <a:lstStyle/>
          <a:p>
            <a:fld id="{8442A2B2-D265-4E9D-AB31-09FDEBBB5687}" type="slidenum">
              <a:rPr lang="en-GB" smtClean="0"/>
              <a:t>8</a:t>
            </a:fld>
            <a:endParaRPr lang="en-GB"/>
          </a:p>
        </p:txBody>
      </p:sp>
    </p:spTree>
    <p:extLst>
      <p:ext uri="{BB962C8B-B14F-4D97-AF65-F5344CB8AC3E}">
        <p14:creationId xmlns:p14="http://schemas.microsoft.com/office/powerpoint/2010/main" val="304801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uncertainty when embarking on a journey was undertaken by many people.</a:t>
            </a:r>
          </a:p>
          <a:p>
            <a:endParaRPr lang="en-GB" dirty="0"/>
          </a:p>
          <a:p>
            <a:r>
              <a:rPr lang="en-GB" dirty="0"/>
              <a:t>This ship is the photo is called the Empire Windrush. It sailed from the Caribbean and landed on Tilbury Docks in Essex, London on 22</a:t>
            </a:r>
            <a:r>
              <a:rPr lang="en-GB" baseline="30000" dirty="0"/>
              <a:t>nd</a:t>
            </a:r>
            <a:r>
              <a:rPr lang="en-GB" dirty="0"/>
              <a:t> June 1948 </a:t>
            </a:r>
          </a:p>
          <a:p>
            <a:endParaRPr kumimoji="0" lang="en-GB" sz="1200" b="0" i="0" u="none" strike="noStrike" kern="1200" cap="none" spc="0" normalizeH="0" baseline="0" noProof="0" dirty="0">
              <a:ln>
                <a:noFill/>
              </a:ln>
              <a:solidFill>
                <a:srgbClr val="1F1F1F"/>
              </a:solidFill>
              <a:effectLst/>
              <a:uLnTx/>
              <a:uFillTx/>
              <a:latin typeface="Google Sans"/>
              <a:ea typeface="+mn-ea"/>
              <a:cs typeface="+mn-cs"/>
            </a:endParaRPr>
          </a:p>
          <a:p>
            <a:r>
              <a:rPr kumimoji="0" lang="en-US" sz="1200" b="0" i="0" u="none" strike="noStrike" kern="1200" cap="none" spc="0" normalizeH="0" baseline="0" noProof="0" dirty="0">
                <a:ln>
                  <a:noFill/>
                </a:ln>
                <a:solidFill>
                  <a:srgbClr val="1F1F1F"/>
                </a:solidFill>
                <a:effectLst/>
                <a:uLnTx/>
                <a:uFillTx/>
                <a:latin typeface="Google Sans"/>
                <a:ea typeface="+mn-ea"/>
                <a:cs typeface="+mn-cs"/>
              </a:rPr>
              <a:t>Content is available under the Open Government License v3.0</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9</a:t>
            </a:fld>
            <a:endParaRPr lang="en-GB"/>
          </a:p>
        </p:txBody>
      </p:sp>
    </p:spTree>
    <p:extLst>
      <p:ext uri="{BB962C8B-B14F-4D97-AF65-F5344CB8AC3E}">
        <p14:creationId xmlns:p14="http://schemas.microsoft.com/office/powerpoint/2010/main" val="2628940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This map shows the journey of the Windrush ship travelling around the Caribbean and sailing to Britain following the invitation from the government. </a:t>
            </a:r>
          </a:p>
          <a:p>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41205"/>
                </a:solidFill>
                <a:effectLst/>
                <a:latin typeface="Roboto" panose="02000000000000000000" pitchFamily="2" charset="0"/>
              </a:rPr>
              <a:t>‘Thousands of men, women and children moved from the Caribbean to the UK in the 1940s, 50s, 60s and 70s. These individuals travelled by boat and by plane and are known as the </a:t>
            </a:r>
            <a:r>
              <a:rPr lang="en-US" b="1" i="0" dirty="0">
                <a:solidFill>
                  <a:srgbClr val="041205"/>
                </a:solidFill>
                <a:effectLst/>
                <a:latin typeface="Roboto" panose="02000000000000000000" pitchFamily="2" charset="0"/>
              </a:rPr>
              <a:t>Windrush Generation </a:t>
            </a:r>
            <a:r>
              <a:rPr lang="en-US" b="0" i="0" dirty="0">
                <a:solidFill>
                  <a:srgbClr val="041205"/>
                </a:solidFill>
                <a:effectLst/>
                <a:latin typeface="Roboto" panose="02000000000000000000" pitchFamily="2" charset="0"/>
              </a:rPr>
              <a:t>– named after one of the ships that sailed from the Caribbean to England in 1948, the MV Empire Windrush.’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41205"/>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41205"/>
                </a:solidFill>
                <a:effectLst/>
                <a:latin typeface="Bebas Neue" panose="020B0606020202050201" pitchFamily="34" charset="0"/>
              </a:rPr>
              <a:t> ‘The Windrush Generation came to Britain with a vast range of skills and they </a:t>
            </a:r>
            <a:r>
              <a:rPr lang="en-US" b="0" i="0" dirty="0">
                <a:solidFill>
                  <a:srgbClr val="041205"/>
                </a:solidFill>
                <a:effectLst/>
                <a:latin typeface="Roboto" panose="02000000000000000000" pitchFamily="2" charset="0"/>
              </a:rPr>
              <a:t>helped make Britain what it is today.’ Department Levelling Up, Government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41205"/>
                </a:solidFill>
                <a:effectLst/>
                <a:latin typeface="Roboto" panose="02000000000000000000" pitchFamily="2" charset="0"/>
              </a:rPr>
              <a:t>‘They worked in a range of areas, helping to rebuild the country. The most common sectors in which people from the Caribbean – both men and women – found jobs in towns and cities were in construction, public transport, factories and manufacturing. Many Caribbean women found employment as NHS nurses and nursing aides in hospitals across the country’ DLUHC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41205"/>
              </a:solidFill>
              <a:effectLst/>
              <a:latin typeface="Bebas Neue" panose="020B0606020202050201" pitchFamily="34" charset="0"/>
            </a:endParaRPr>
          </a:p>
          <a:p>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Source for map and information: https://windrush-monument.levellingup.gov.uk/celebrating-the-windrush-generation/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1F1F"/>
                </a:solidFill>
                <a:effectLst/>
                <a:uLnTx/>
                <a:uFillTx/>
                <a:latin typeface="Google Sans"/>
                <a:ea typeface="+mn-ea"/>
                <a:cs typeface="+mn-cs"/>
              </a:rPr>
              <a:t>Content is available under the Open Government License v3.0</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10</a:t>
            </a:fld>
            <a:endParaRPr lang="en-GB"/>
          </a:p>
        </p:txBody>
      </p:sp>
    </p:spTree>
    <p:extLst>
      <p:ext uri="{BB962C8B-B14F-4D97-AF65-F5344CB8AC3E}">
        <p14:creationId xmlns:p14="http://schemas.microsoft.com/office/powerpoint/2010/main" val="769770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 to remember that there were many waves of people migrating from other countries into Britain. For example, </a:t>
            </a:r>
            <a:r>
              <a:rPr lang="en-US" dirty="0"/>
              <a:t>almost 2000 years ago, the Roman conquest of Britain began with soldiers drawn from all over North Africa and Europe. </a:t>
            </a:r>
          </a:p>
          <a:p>
            <a:r>
              <a:rPr lang="en-US" dirty="0"/>
              <a:t>More recently, </a:t>
            </a:r>
            <a:r>
              <a:rPr lang="en-US" b="0" i="0" dirty="0">
                <a:solidFill>
                  <a:srgbClr val="202124"/>
                </a:solidFill>
                <a:effectLst/>
                <a:latin typeface="arial" panose="020B0604020202020204" pitchFamily="34" charset="0"/>
              </a:rPr>
              <a:t>during World War I people from commonwealth countries served in the British Armed forces . A similar pattern was repeated once again during World War II.</a:t>
            </a:r>
          </a:p>
          <a:p>
            <a:endParaRPr lang="en-US" b="0" i="0" dirty="0">
              <a:solidFill>
                <a:srgbClr val="202124"/>
              </a:solidFill>
              <a:effectLst/>
              <a:latin typeface="arial" panose="020B0604020202020204" pitchFamily="34" charset="0"/>
            </a:endParaRPr>
          </a:p>
          <a:p>
            <a:r>
              <a:rPr lang="en-US" b="1" i="0" dirty="0">
                <a:solidFill>
                  <a:srgbClr val="202124"/>
                </a:solidFill>
                <a:effectLst/>
                <a:latin typeface="arial" panose="020B0604020202020204" pitchFamily="34" charset="0"/>
              </a:rPr>
              <a:t>And of course, let us not forget that people from across the commonwealth fought and sacrificed their lives for this country during World War I and II. </a:t>
            </a:r>
          </a:p>
          <a:p>
            <a:endParaRPr lang="en-US" b="1" i="0" dirty="0">
              <a:solidFill>
                <a:srgbClr val="202124"/>
              </a:solidFill>
              <a:effectLst/>
              <a:latin typeface="arial" panose="020B0604020202020204" pitchFamily="34" charset="0"/>
            </a:endParaRPr>
          </a:p>
          <a:p>
            <a:r>
              <a:rPr lang="en-US" b="0" i="0" dirty="0">
                <a:solidFill>
                  <a:srgbClr val="202124"/>
                </a:solidFill>
                <a:effectLst/>
                <a:latin typeface="arial" panose="020B0604020202020204" pitchFamily="34" charset="0"/>
              </a:rPr>
              <a:t>Image taken from: https://www.iwm.org.uk/history/the-story-of-the-british-west-indies-regiment-in-the-first-world-war</a:t>
            </a:r>
            <a:endParaRPr lang="en-GB" b="0" dirty="0"/>
          </a:p>
        </p:txBody>
      </p:sp>
      <p:sp>
        <p:nvSpPr>
          <p:cNvPr id="4" name="Slide Number Placeholder 3"/>
          <p:cNvSpPr>
            <a:spLocks noGrp="1"/>
          </p:cNvSpPr>
          <p:nvPr>
            <p:ph type="sldNum" sz="quarter" idx="5"/>
          </p:nvPr>
        </p:nvSpPr>
        <p:spPr/>
        <p:txBody>
          <a:bodyPr/>
          <a:lstStyle/>
          <a:p>
            <a:fld id="{8442A2B2-D265-4E9D-AB31-09FDEBBB5687}" type="slidenum">
              <a:rPr lang="en-GB" smtClean="0"/>
              <a:t>11</a:t>
            </a:fld>
            <a:endParaRPr lang="en-GB"/>
          </a:p>
        </p:txBody>
      </p:sp>
    </p:spTree>
    <p:extLst>
      <p:ext uri="{BB962C8B-B14F-4D97-AF65-F5344CB8AC3E}">
        <p14:creationId xmlns:p14="http://schemas.microsoft.com/office/powerpoint/2010/main" val="9278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British government needed to rebuild Britain after World War II.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63636"/>
                </a:solidFill>
                <a:effectLst/>
                <a:latin typeface="quasimoda"/>
              </a:rPr>
              <a:t>After the devastation caused by World War 2, the British Government was keen for more workers to help rebuild the country and revive the economy. In 1948 they passed a law called the British Nationality Act that said all citizens of countries ruled by Britain could live and work in the UK. Many of the earliest arrivals were from the Caribbean.</a:t>
            </a:r>
            <a:r>
              <a:rPr lang="en-US" dirty="0"/>
              <a:t> They were short of </a:t>
            </a:r>
            <a:r>
              <a:rPr lang="en-US" dirty="0" err="1"/>
              <a:t>labour</a:t>
            </a:r>
            <a:r>
              <a:rPr lang="en-US" dirty="0"/>
              <a:t> to work in factories, the national health service, public transport and more.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solidFill>
                  <a:srgbClr val="222222"/>
                </a:solidFill>
                <a:effectLst/>
                <a:latin typeface="Oxygen" panose="020B0604020202020204" pitchFamily="2" charset="0"/>
              </a:rPr>
              <a:t>For example, in 1948, there were 54,000 nursing vacancies in the UK, and by 1949 the Ministries of Health and </a:t>
            </a:r>
            <a:r>
              <a:rPr lang="en-US" sz="2800" b="0" i="0" dirty="0" err="1">
                <a:solidFill>
                  <a:srgbClr val="222222"/>
                </a:solidFill>
                <a:effectLst/>
                <a:latin typeface="Oxygen" panose="020B0604020202020204" pitchFamily="2" charset="0"/>
              </a:rPr>
              <a:t>Labour</a:t>
            </a:r>
            <a:r>
              <a:rPr lang="en-US" sz="2800" b="0" i="0" dirty="0">
                <a:solidFill>
                  <a:srgbClr val="222222"/>
                </a:solidFill>
                <a:effectLst/>
                <a:latin typeface="Oxygen" panose="020B0604020202020204" pitchFamily="2" charset="0"/>
              </a:rPr>
              <a:t> were working with the Royal College of Nursing and the General Nursing Council to actively recruit Caribbean women.’ (Source https://www.rcn.org.uk/congress/congress-events/windrush-and-nhs-75)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i="0" dirty="0">
              <a:solidFill>
                <a:srgbClr val="222222"/>
              </a:solidFill>
              <a:effectLst/>
              <a:latin typeface="Oxygen" panose="020B06040202020202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i="0" dirty="0">
                <a:solidFill>
                  <a:srgbClr val="333333"/>
                </a:solidFill>
                <a:effectLst/>
                <a:latin typeface="Helvetica Neue"/>
              </a:rPr>
              <a:t>NHS staff from Britain travelled to the Caribbean to recruit and vacancies were often published in local papers. (Source: https://www.historyandpolicy.org/policy-papers/papers/immigration-and-the-national-health-service-putting-history-to-the-forefron</a:t>
            </a:r>
            <a:endParaRPr lang="en-US" sz="2800" b="0" i="0" dirty="0">
              <a:solidFill>
                <a:srgbClr val="222222"/>
              </a:solidFill>
              <a:effectLst/>
              <a:latin typeface="Oxygen" panose="020B06040202020202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local newspapers in the islands had advertisements like this one you can find </a:t>
            </a:r>
            <a:r>
              <a:rPr lang="en-US" dirty="0"/>
              <a:t>https://www.ltmuseum.co.uk/collections/stories/people/london-transports-caribbean-recruitment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from London Transport in the 1950’s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(Note teachers you can display this poster)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highlight>
                <a:srgbClr val="00FFFF"/>
              </a:highligh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370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Ubuntu" panose="020B0504030602030204" pitchFamily="34" charset="0"/>
              </a:rPr>
              <a:t>‘Windrush Day takes place on 22</a:t>
            </a:r>
            <a:r>
              <a:rPr lang="en-US" b="0" i="0" baseline="30000" dirty="0">
                <a:solidFill>
                  <a:srgbClr val="000000"/>
                </a:solidFill>
                <a:effectLst/>
                <a:latin typeface="Ubuntu" panose="020B0504030602030204" pitchFamily="34" charset="0"/>
              </a:rPr>
              <a:t>nd</a:t>
            </a:r>
            <a:r>
              <a:rPr lang="en-US" b="0" i="0" dirty="0">
                <a:solidFill>
                  <a:srgbClr val="000000"/>
                </a:solidFill>
                <a:effectLst/>
                <a:latin typeface="Ubuntu" panose="020B0504030602030204" pitchFamily="34" charset="0"/>
              </a:rPr>
              <a:t> June every year. It has become a key symbolic moment in the story of the Black British contribution to this country and the broader post-war migration from across the Commonwealth and beyond that helped create the modern Britain that we share today.’  </a:t>
            </a:r>
          </a:p>
          <a:p>
            <a:endParaRPr lang="en-US" dirty="0"/>
          </a:p>
          <a:p>
            <a:r>
              <a:rPr lang="en-US" dirty="0"/>
              <a:t>Not only the Caribbean but also including countries like India, Pakistan, Bangladesh, Uganda, Kenya.</a:t>
            </a:r>
          </a:p>
          <a:p>
            <a:endParaRPr lang="en-US" i="1" dirty="0"/>
          </a:p>
          <a:p>
            <a:endParaRPr lang="en-US" dirty="0"/>
          </a:p>
        </p:txBody>
      </p:sp>
      <p:sp>
        <p:nvSpPr>
          <p:cNvPr id="4" name="Slide Number Placeholder 3"/>
          <p:cNvSpPr>
            <a:spLocks noGrp="1"/>
          </p:cNvSpPr>
          <p:nvPr>
            <p:ph type="sldNum" sz="quarter" idx="5"/>
          </p:nvPr>
        </p:nvSpPr>
        <p:spPr/>
        <p:txBody>
          <a:bodyPr/>
          <a:lstStyle/>
          <a:p>
            <a:fld id="{8442A2B2-D265-4E9D-AB31-09FDEBBB5687}" type="slidenum">
              <a:rPr lang="en-GB" smtClean="0"/>
              <a:t>13</a:t>
            </a:fld>
            <a:endParaRPr lang="en-GB"/>
          </a:p>
        </p:txBody>
      </p:sp>
    </p:spTree>
    <p:extLst>
      <p:ext uri="{BB962C8B-B14F-4D97-AF65-F5344CB8AC3E}">
        <p14:creationId xmlns:p14="http://schemas.microsoft.com/office/powerpoint/2010/main" val="3201376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story of Windrush is part of the story of our country. It is our story, a story that has shaped the UK and made it unique. It is a story of people, men, women and children coming to a unknown new place to work and help to repair and rebuild at a time of great difficulty. </a:t>
            </a:r>
          </a:p>
          <a:p>
            <a:endParaRPr lang="en-GB" b="1" dirty="0"/>
          </a:p>
          <a:p>
            <a:r>
              <a:rPr lang="en-GB" b="1" dirty="0"/>
              <a:t>The National Health Service which started in the same year as Windrush, owes a great deal to migration from commonwealth countries. </a:t>
            </a:r>
            <a:endParaRPr lang="en-GB" b="0" dirty="0"/>
          </a:p>
          <a:p>
            <a:endParaRPr lang="en-GB" b="0" dirty="0"/>
          </a:p>
          <a:p>
            <a:r>
              <a:rPr lang="en-GB" dirty="0"/>
              <a:t>A few personal accounts follow that help us to really consider what Windrush meant to those who made this journey- </a:t>
            </a:r>
            <a:r>
              <a:rPr lang="en-GB" b="1" dirty="0"/>
              <a:t>See video link on the next slide. </a:t>
            </a:r>
          </a:p>
          <a:p>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mn-lt"/>
                <a:ea typeface="+mn-ea"/>
                <a:cs typeface="+mn-cs"/>
              </a:rPr>
              <a:t>Image taken from: https://www.england.nhs.uk/ourwork/ </a:t>
            </a:r>
            <a:r>
              <a:rPr lang="en-US" b="0" i="1" dirty="0">
                <a:solidFill>
                  <a:srgbClr val="000000"/>
                </a:solidFill>
                <a:effectLst/>
                <a:latin typeface="Verdana" panose="020B0604030504040204" pitchFamily="34" charset="0"/>
              </a:rPr>
              <a:t> Contains public sector information licensed under the Open Government </a:t>
            </a:r>
            <a:r>
              <a:rPr lang="en-US" b="0" i="1" dirty="0" err="1">
                <a:solidFill>
                  <a:srgbClr val="000000"/>
                </a:solidFill>
                <a:effectLst/>
                <a:latin typeface="Verdana" panose="020B0604030504040204" pitchFamily="34" charset="0"/>
              </a:rPr>
              <a:t>Licence</a:t>
            </a:r>
            <a:r>
              <a:rPr lang="en-US" b="0" i="1" dirty="0">
                <a:solidFill>
                  <a:srgbClr val="000000"/>
                </a:solidFill>
                <a:effectLst/>
                <a:latin typeface="Verdana" panose="020B0604030504040204" pitchFamily="34" charset="0"/>
              </a:rPr>
              <a:t> v3.0.</a:t>
            </a:r>
            <a:endParaRPr lang="en-GB" i="1" dirty="0"/>
          </a:p>
          <a:p>
            <a:endParaRPr lang="en-GB" b="0" dirty="0"/>
          </a:p>
          <a:p>
            <a:r>
              <a:rPr lang="en-GB" b="0" dirty="0"/>
              <a:t>----------------------------------------------------</a:t>
            </a:r>
          </a:p>
          <a:p>
            <a:endParaRPr lang="en-GB" b="1" dirty="0"/>
          </a:p>
          <a:p>
            <a:pPr algn="l"/>
            <a:r>
              <a:rPr lang="en-US" b="1" i="0" dirty="0">
                <a:solidFill>
                  <a:srgbClr val="041205"/>
                </a:solidFill>
                <a:effectLst/>
                <a:latin typeface="Bebas Neue" panose="020B0606020202050201" pitchFamily="34" charset="0"/>
              </a:rPr>
              <a:t>‘Facing Discrimination</a:t>
            </a:r>
          </a:p>
          <a:p>
            <a:pPr algn="l"/>
            <a:r>
              <a:rPr lang="en-US" b="1" i="0" dirty="0">
                <a:solidFill>
                  <a:srgbClr val="041205"/>
                </a:solidFill>
                <a:effectLst/>
                <a:latin typeface="Roboto" panose="02000000000000000000" pitchFamily="2" charset="0"/>
              </a:rPr>
              <a:t>Not everyone was happy about Caribbean people settling in the UK. Many of them faced discrimination due to the </a:t>
            </a:r>
            <a:r>
              <a:rPr lang="en-US" b="1" i="0" dirty="0" err="1">
                <a:solidFill>
                  <a:srgbClr val="041205"/>
                </a:solidFill>
                <a:effectLst/>
                <a:latin typeface="Roboto" panose="02000000000000000000" pitchFamily="2" charset="0"/>
              </a:rPr>
              <a:t>colour</a:t>
            </a:r>
            <a:r>
              <a:rPr lang="en-US" b="1" i="0" dirty="0">
                <a:solidFill>
                  <a:srgbClr val="041205"/>
                </a:solidFill>
                <a:effectLst/>
                <a:latin typeface="Roboto" panose="02000000000000000000" pitchFamily="2" charset="0"/>
              </a:rPr>
              <a:t> of their skin. </a:t>
            </a:r>
            <a:r>
              <a:rPr lang="en-US" b="0" i="0" dirty="0">
                <a:solidFill>
                  <a:srgbClr val="041205"/>
                </a:solidFill>
                <a:effectLst/>
                <a:latin typeface="Roboto" panose="02000000000000000000" pitchFamily="2" charset="0"/>
              </a:rPr>
              <a:t>Despite this discrimination, the Windrush Generation continued to work hard to help Britain, which they were told was the Motherland.’</a:t>
            </a:r>
          </a:p>
          <a:p>
            <a:pPr algn="l"/>
            <a:r>
              <a:rPr lang="en-US" b="0" i="1" dirty="0">
                <a:solidFill>
                  <a:srgbClr val="041205"/>
                </a:solidFill>
                <a:effectLst/>
                <a:latin typeface="Roboto" panose="02000000000000000000" pitchFamily="2" charset="0"/>
              </a:rPr>
              <a:t>Source: https://windrush-monument.levellingup.gov.uk/celebrating-the-windrush-generation/</a:t>
            </a:r>
          </a:p>
          <a:p>
            <a:pPr algn="l"/>
            <a:endParaRPr lang="en-US" b="0" i="1" dirty="0">
              <a:solidFill>
                <a:srgbClr val="041205"/>
              </a:solidFill>
              <a:effectLst/>
              <a:latin typeface="Roboto" panose="02000000000000000000" pitchFamily="2" charset="0"/>
            </a:endParaRPr>
          </a:p>
          <a:p>
            <a:pPr algn="l"/>
            <a:endParaRPr lang="en-US" b="0" i="0" dirty="0">
              <a:solidFill>
                <a:srgbClr val="041205"/>
              </a:solidFill>
              <a:effectLst/>
              <a:latin typeface="Roboto" panose="02000000000000000000" pitchFamily="2" charset="0"/>
            </a:endParaRPr>
          </a:p>
          <a:p>
            <a:pPr algn="l"/>
            <a:endParaRPr lang="en-US" b="0" i="1" dirty="0">
              <a:solidFill>
                <a:srgbClr val="041205"/>
              </a:solidFill>
              <a:effectLst/>
              <a:latin typeface="Roboto" panose="02000000000000000000" pitchFamily="2" charset="0"/>
            </a:endParaRPr>
          </a:p>
          <a:p>
            <a:endParaRPr lang="en-GB" b="1"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14</a:t>
            </a:fld>
            <a:endParaRPr lang="en-GB"/>
          </a:p>
        </p:txBody>
      </p:sp>
    </p:spTree>
    <p:extLst>
      <p:ext uri="{BB962C8B-B14F-4D97-AF65-F5344CB8AC3E}">
        <p14:creationId xmlns:p14="http://schemas.microsoft.com/office/powerpoint/2010/main" val="3303144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new video shows students asking three people from the Windrush Generation questions. You will see Sadie, Pamela and Charles talking very openly about their experiences of migration. </a:t>
            </a:r>
          </a:p>
          <a:p>
            <a:endParaRPr lang="en-GB" i="1" dirty="0"/>
          </a:p>
          <a:p>
            <a:r>
              <a:rPr lang="en-GB" i="1" dirty="0"/>
              <a:t>You can access the video here :https://vimeo.com/825424512?share=copy    It is 3.5 mins long</a:t>
            </a:r>
            <a:r>
              <a:rPr lang="en-GB" dirty="0"/>
              <a:t> </a:t>
            </a:r>
            <a:endParaRPr lang="en-GB" i="1" dirty="0"/>
          </a:p>
          <a:p>
            <a:endParaRPr lang="en-GB" dirty="0"/>
          </a:p>
          <a:p>
            <a:r>
              <a:rPr lang="en-GB" b="1" dirty="0"/>
              <a:t> </a:t>
            </a:r>
            <a:r>
              <a:rPr lang="en-GB" b="1" i="1" dirty="0"/>
              <a:t>Note: If you are offering the additional Windrush lesson to pupils, this video can also be shown then. </a:t>
            </a:r>
          </a:p>
        </p:txBody>
      </p:sp>
      <p:sp>
        <p:nvSpPr>
          <p:cNvPr id="4" name="Slide Number Placeholder 3"/>
          <p:cNvSpPr>
            <a:spLocks noGrp="1"/>
          </p:cNvSpPr>
          <p:nvPr>
            <p:ph type="sldNum" sz="quarter" idx="5"/>
          </p:nvPr>
        </p:nvSpPr>
        <p:spPr/>
        <p:txBody>
          <a:bodyPr/>
          <a:lstStyle/>
          <a:p>
            <a:fld id="{8442A2B2-D265-4E9D-AB31-09FDEBBB5687}" type="slidenum">
              <a:rPr lang="en-GB" smtClean="0"/>
              <a:t>15</a:t>
            </a:fld>
            <a:endParaRPr lang="en-GB"/>
          </a:p>
        </p:txBody>
      </p:sp>
    </p:spTree>
    <p:extLst>
      <p:ext uri="{BB962C8B-B14F-4D97-AF65-F5344CB8AC3E}">
        <p14:creationId xmlns:p14="http://schemas.microsoft.com/office/powerpoint/2010/main" val="3819780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2060"/>
                </a:solidFill>
                <a:effectLst/>
                <a:uLnTx/>
                <a:uFillTx/>
                <a:latin typeface="Calibri" panose="020F0502020204030204"/>
                <a:ea typeface="+mn-ea"/>
                <a:cs typeface="+mn-cs"/>
              </a:rPr>
              <a:t>The Windrush Generation and their descendants have contributed so much. </a:t>
            </a:r>
            <a:r>
              <a:rPr lang="en-GB" b="0" i="0" dirty="0">
                <a:solidFill>
                  <a:srgbClr val="041205"/>
                </a:solidFill>
                <a:effectLst/>
                <a:latin typeface="Bebas Neue" panose="020B0606020202050201" pitchFamily="34" charset="0"/>
              </a:rPr>
              <a:t>Here are just a few of the many people of Caribbean descent that we may recognise (see below). Of course, there are many others that are not famous but were vital to rebuilding this country, and their descendants continue to be an essential part of modern Britain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Baroness Valerie Amos was the first black woman to serve as a Minister in the British Government. She was born in the Caribbean.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Dame Jessica Ennis-Hill DBE, track and field athlete of Jamaican descent.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Marcus Rashford, Manchester United and England Team  is of Kittian descent.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Sir Geoff Palmer , was born in Jamaica and came to the UK as a child. When he was first in school he wasn’t very successful academically but is now a Professor at Edinburgh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algn="l"/>
            <a:endParaRPr lang="en-US" b="0" i="0" dirty="0">
              <a:solidFill>
                <a:srgbClr val="041205"/>
              </a:solidFill>
              <a:effectLst/>
              <a:latin typeface="Roboto" panose="02000000000000000000" pitchFamily="2" charset="0"/>
            </a:endParaRPr>
          </a:p>
          <a:p>
            <a:pPr algn="l"/>
            <a:r>
              <a:rPr lang="en-US" b="0" i="0" dirty="0">
                <a:solidFill>
                  <a:srgbClr val="041205"/>
                </a:solidFill>
                <a:effectLst/>
                <a:latin typeface="Roboto" panose="02000000000000000000" pitchFamily="2" charset="0"/>
              </a:rPr>
              <a:t>Notes: </a:t>
            </a:r>
          </a:p>
          <a:p>
            <a:pPr algn="l"/>
            <a:r>
              <a:rPr lang="en-US" b="1" i="0" dirty="0">
                <a:solidFill>
                  <a:srgbClr val="041205"/>
                </a:solidFill>
                <a:effectLst/>
                <a:latin typeface="Bebas Neue" panose="020B0606020202050201" pitchFamily="34" charset="0"/>
              </a:rPr>
              <a:t>‘Life for the Windrush Generation Today</a:t>
            </a:r>
          </a:p>
          <a:p>
            <a:pPr algn="l"/>
            <a:r>
              <a:rPr lang="en-US" b="0" i="0" dirty="0">
                <a:solidFill>
                  <a:srgbClr val="041205"/>
                </a:solidFill>
                <a:effectLst/>
                <a:latin typeface="Roboto" panose="02000000000000000000" pitchFamily="2" charset="0"/>
              </a:rPr>
              <a:t>The Windrush Generation, despite facing challenges, continued to succeed. Not only did they work in the NHS, transport and manufacturing industries, they also made the UK a more diverse and interesting place. Through starting businesses, building new communities and achieving success in politics, television, film, music and sports, the Windrush Generation changed British life forever.’</a:t>
            </a:r>
          </a:p>
          <a:p>
            <a:pPr algn="l"/>
            <a:endParaRPr lang="en-US" b="0" i="0" dirty="0">
              <a:solidFill>
                <a:srgbClr val="041205"/>
              </a:solidFill>
              <a:effectLst/>
              <a:latin typeface="Roboto" panose="02000000000000000000" pitchFamily="2" charset="0"/>
            </a:endParaRPr>
          </a:p>
          <a:p>
            <a:pPr algn="l"/>
            <a:r>
              <a:rPr lang="en-US" b="0" i="1" dirty="0">
                <a:solidFill>
                  <a:srgbClr val="041205"/>
                </a:solidFill>
                <a:effectLst/>
                <a:latin typeface="Roboto" panose="02000000000000000000" pitchFamily="2" charset="0"/>
              </a:rPr>
              <a:t>Source: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237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313234"/>
              </a:solidFill>
              <a:effectLst/>
              <a:latin typeface="quasimoda"/>
            </a:endParaRPr>
          </a:p>
          <a:p>
            <a:r>
              <a:rPr lang="en-GB" b="0" i="0" dirty="0">
                <a:solidFill>
                  <a:srgbClr val="313234"/>
                </a:solidFill>
                <a:effectLst/>
                <a:latin typeface="quasimoda"/>
              </a:rPr>
              <a:t>This is Pearline Stoddart, also known as Miss Sweetie. Very soon after arriving in the UK, she became a nurse. She loved helping people but also had to deal with a lot of racism. But she remained positive, even when faced with racism by her own colleagues. She said: </a:t>
            </a:r>
            <a:r>
              <a:rPr lang="en-US" b="0" i="0" dirty="0">
                <a:solidFill>
                  <a:srgbClr val="313234"/>
                </a:solidFill>
                <a:effectLst/>
                <a:latin typeface="quasimoda"/>
              </a:rPr>
              <a:t>“You have to treat them as human beings… with respect and love”. </a:t>
            </a:r>
          </a:p>
          <a:p>
            <a:endParaRPr lang="en-US" b="0" i="0" dirty="0">
              <a:solidFill>
                <a:srgbClr val="313234"/>
              </a:solidFill>
              <a:effectLst/>
              <a:latin typeface="quasimoda"/>
            </a:endParaRPr>
          </a:p>
          <a:p>
            <a:r>
              <a:rPr lang="en-US" b="0" i="0" dirty="0">
                <a:solidFill>
                  <a:srgbClr val="313234"/>
                </a:solidFill>
                <a:effectLst/>
                <a:latin typeface="quasimoda"/>
              </a:rPr>
              <a:t>The NHS was founded the same year as the Windrush boat arrived and many Caribbean people came and worked in the NHS. </a:t>
            </a:r>
          </a:p>
          <a:p>
            <a:r>
              <a:rPr lang="en-US" b="0" i="0" dirty="0">
                <a:solidFill>
                  <a:srgbClr val="313234"/>
                </a:solidFill>
                <a:effectLst/>
                <a:latin typeface="quasimoda"/>
              </a:rPr>
              <a:t>Today around 24% of the NHS workforce have Asian, African, Middle Eastern or Caribbean heritage.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17</a:t>
            </a:fld>
            <a:endParaRPr lang="en-GB"/>
          </a:p>
        </p:txBody>
      </p:sp>
    </p:spTree>
    <p:extLst>
      <p:ext uri="{BB962C8B-B14F-4D97-AF65-F5344CB8AC3E}">
        <p14:creationId xmlns:p14="http://schemas.microsoft.com/office/powerpoint/2010/main" val="4251633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Jules Jarvis. He held many jobs in mills and factories in Bradford. He had many challenging experiences in this country. He often had to remind people that he was invited in to this country by the government to do the jobs that there were not enough British people to do. But he had a positive attitude and always tried</a:t>
            </a:r>
            <a:r>
              <a:rPr lang="en-GB" dirty="0">
                <a:highlight>
                  <a:srgbClr val="00FF00"/>
                </a:highlight>
              </a:rPr>
              <a:t> </a:t>
            </a:r>
            <a:r>
              <a:rPr lang="en-GB" dirty="0"/>
              <a:t>to ‘laugh with people’. </a:t>
            </a:r>
          </a:p>
          <a:p>
            <a:endParaRPr lang="en-GB" dirty="0"/>
          </a:p>
          <a:p>
            <a:r>
              <a:rPr lang="en-GB" dirty="0"/>
              <a:t>One of the big differences that he experienced was snow: “I had never seen snow at age 18, we ran around playing snowballs!”</a:t>
            </a:r>
          </a:p>
        </p:txBody>
      </p:sp>
      <p:sp>
        <p:nvSpPr>
          <p:cNvPr id="4" name="Slide Number Placeholder 3"/>
          <p:cNvSpPr>
            <a:spLocks noGrp="1"/>
          </p:cNvSpPr>
          <p:nvPr>
            <p:ph type="sldNum" sz="quarter" idx="5"/>
          </p:nvPr>
        </p:nvSpPr>
        <p:spPr/>
        <p:txBody>
          <a:bodyPr/>
          <a:lstStyle/>
          <a:p>
            <a:fld id="{8442A2B2-D265-4E9D-AB31-09FDEBBB5687}" type="slidenum">
              <a:rPr lang="en-GB" smtClean="0"/>
              <a:t>18</a:t>
            </a:fld>
            <a:endParaRPr lang="en-GB"/>
          </a:p>
        </p:txBody>
      </p:sp>
    </p:spTree>
    <p:extLst>
      <p:ext uri="{BB962C8B-B14F-4D97-AF65-F5344CB8AC3E}">
        <p14:creationId xmlns:p14="http://schemas.microsoft.com/office/powerpoint/2010/main" val="374717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People from the Caribbean were British subjects and had the right to come to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l"/>
            <a:r>
              <a:rPr lang="en-US" sz="4000" b="0" i="1" dirty="0">
                <a:solidFill>
                  <a:srgbClr val="041205"/>
                </a:solidFill>
                <a:effectLst/>
                <a:latin typeface="Roboto" panose="02000000000000000000" pitchFamily="2" charset="0"/>
              </a:rPr>
              <a:t>‘Many of the people who came to the UK as children are now grandparents themselves. After years of living in the UK, people from the Windrush Generation started to face problems again, in what we now know as the Windrush Scandal, which began to emerge as a national issue in late 2017. Members of the Windrush Generation were told they were not British citizens after all because they did not possess the correct paperwork and might be forced to go back to the Caribbean. After living and working in the UK for decades, this was upsetting and unexpected as they had worked so hard to help the UK. </a:t>
            </a:r>
            <a:r>
              <a:rPr lang="en-US" sz="4000" b="1" i="1" dirty="0">
                <a:solidFill>
                  <a:srgbClr val="041205"/>
                </a:solidFill>
                <a:effectLst/>
                <a:latin typeface="Roboto" panose="02000000000000000000" pitchFamily="2" charset="0"/>
              </a:rPr>
              <a:t>In April 2018 the Government </a:t>
            </a:r>
            <a:r>
              <a:rPr lang="en-US" sz="4000" b="1" i="1" dirty="0" err="1">
                <a:solidFill>
                  <a:srgbClr val="041205"/>
                </a:solidFill>
                <a:effectLst/>
                <a:latin typeface="Roboto" panose="02000000000000000000" pitchFamily="2" charset="0"/>
              </a:rPr>
              <a:t>apologised</a:t>
            </a:r>
            <a:r>
              <a:rPr lang="en-US" sz="4000" b="1" i="1" dirty="0">
                <a:solidFill>
                  <a:srgbClr val="041205"/>
                </a:solidFill>
                <a:effectLst/>
                <a:latin typeface="Roboto" panose="02000000000000000000" pitchFamily="2" charset="0"/>
              </a:rPr>
              <a:t> and promised that it would help anyone who was affected by setting up the Windrush Compensation Scheme.’</a:t>
            </a:r>
          </a:p>
          <a:p>
            <a:pPr algn="l"/>
            <a:endParaRPr lang="en-US" sz="4000" b="0" i="0" dirty="0">
              <a:solidFill>
                <a:srgbClr val="041205"/>
              </a:solidFill>
              <a:effectLst/>
              <a:latin typeface="Roboto" panose="02000000000000000000" pitchFamily="2" charset="0"/>
            </a:endParaRPr>
          </a:p>
          <a:p>
            <a:pPr algn="l"/>
            <a:r>
              <a:rPr lang="en-US" sz="4000" b="0" i="0" dirty="0">
                <a:solidFill>
                  <a:srgbClr val="041205"/>
                </a:solidFill>
                <a:effectLst/>
                <a:latin typeface="Roboto" panose="02000000000000000000" pitchFamily="2" charset="0"/>
              </a:rPr>
              <a:t>As part of this promise, the Government also wanted to make sure that it was properly celebrating the Windrush Generation for the all the contributions they had made to Britain. A National Windrush Day was created, to be held on 22 June each year – the date the Empire Windrush landed at Tilbury Docks, Essex. </a:t>
            </a:r>
          </a:p>
          <a:p>
            <a:pPr algn="l"/>
            <a:endParaRPr lang="en-US" sz="4000" b="0" i="0" dirty="0">
              <a:solidFill>
                <a:srgbClr val="041205"/>
              </a:solidFill>
              <a:effectLst/>
              <a:latin typeface="Roboto" panose="02000000000000000000" pitchFamily="2" charset="0"/>
            </a:endParaRPr>
          </a:p>
          <a:p>
            <a:pPr algn="l"/>
            <a:r>
              <a:rPr lang="en-US" sz="4000" b="0" i="1" dirty="0">
                <a:solidFill>
                  <a:srgbClr val="041205"/>
                </a:solidFill>
                <a:effectLst/>
                <a:latin typeface="Roboto" panose="02000000000000000000" pitchFamily="2" charset="0"/>
              </a:rPr>
              <a:t>Source: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Those who didn’t have the right documents were told they needed evidence in order to continue working, get NHS treatment, or even to remain in the 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Many were shocked by this treatment - they never considered themselves anything but British.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709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Despite these issues and the many issues that people from </a:t>
            </a:r>
            <a:r>
              <a:rPr lang="en-GB" b="0" u="none" dirty="0"/>
              <a:t>different backgrounds </a:t>
            </a:r>
            <a:r>
              <a:rPr lang="en-GB" dirty="0"/>
              <a:t>face, even today- It is important that we do more than just acknowledge that Windrush happened. We should celebrate it, because the story of the Windrush Generation is one part of the story of our country, our community, our families. It is a story of migration, resilience, hope for a better tomorrow, it is a human story that we can all relate to on some level. </a:t>
            </a:r>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20</a:t>
            </a:fld>
            <a:endParaRPr lang="en-GB"/>
          </a:p>
        </p:txBody>
      </p:sp>
    </p:spTree>
    <p:extLst>
      <p:ext uri="{BB962C8B-B14F-4D97-AF65-F5344CB8AC3E}">
        <p14:creationId xmlns:p14="http://schemas.microsoft.com/office/powerpoint/2010/main" val="1538203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can we celebrate </a:t>
            </a:r>
            <a:r>
              <a:rPr lang="en-GB" dirty="0" err="1"/>
              <a:t>windrush</a:t>
            </a:r>
            <a:r>
              <a:rPr lang="en-GB" dirty="0"/>
              <a:t>? </a:t>
            </a:r>
          </a:p>
          <a:p>
            <a:endParaRPr lang="en-GB" dirty="0"/>
          </a:p>
          <a:p>
            <a:r>
              <a:rPr lang="en-GB" dirty="0"/>
              <a:t>Celebrations are not just about parties and food. Celebrations can also be opportunities for us to remember and learn from things that have happened in the past. One of the ways that we can celebrate Windrush is to reflect on the stories of many people who are still alive today; who can share their first-hand experiences of migration. People like Jules Jarvis who had never seen the snow or others like Pearline Stoddart who loved working as a nurse despite many difficulties. </a:t>
            </a:r>
          </a:p>
          <a:p>
            <a:endParaRPr lang="en-GB" dirty="0"/>
          </a:p>
          <a:p>
            <a:r>
              <a:rPr lang="en-GB" dirty="0"/>
              <a:t>Some of our families may have stories of migration that we could share!*</a:t>
            </a:r>
          </a:p>
          <a:p>
            <a:endParaRPr lang="en-GB" dirty="0"/>
          </a:p>
          <a:p>
            <a:r>
              <a:rPr lang="en-GB" dirty="0"/>
              <a:t>There is a secondary resource that we can use called Migration Tree. The idea is to populate this tree with stories of journeys of hope using post-its. Template is on slide 19</a:t>
            </a:r>
          </a:p>
          <a:p>
            <a:endParaRPr lang="en-GB" dirty="0"/>
          </a:p>
          <a:p>
            <a:r>
              <a:rPr lang="en-GB" i="1" dirty="0"/>
              <a:t>Image taken from https://www.britishfuture.org/windrush-75/</a:t>
            </a:r>
          </a:p>
        </p:txBody>
      </p:sp>
      <p:sp>
        <p:nvSpPr>
          <p:cNvPr id="4" name="Slide Number Placeholder 3"/>
          <p:cNvSpPr>
            <a:spLocks noGrp="1"/>
          </p:cNvSpPr>
          <p:nvPr>
            <p:ph type="sldNum" sz="quarter" idx="5"/>
          </p:nvPr>
        </p:nvSpPr>
        <p:spPr/>
        <p:txBody>
          <a:bodyPr/>
          <a:lstStyle/>
          <a:p>
            <a:fld id="{8442A2B2-D265-4E9D-AB31-09FDEBBB5687}" type="slidenum">
              <a:rPr lang="en-GB" smtClean="0"/>
              <a:t>21</a:t>
            </a:fld>
            <a:endParaRPr lang="en-GB"/>
          </a:p>
        </p:txBody>
      </p:sp>
    </p:spTree>
    <p:extLst>
      <p:ext uri="{BB962C8B-B14F-4D97-AF65-F5344CB8AC3E}">
        <p14:creationId xmlns:p14="http://schemas.microsoft.com/office/powerpoint/2010/main" val="1965131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22</a:t>
            </a:fld>
            <a:endParaRPr lang="en-GB"/>
          </a:p>
        </p:txBody>
      </p:sp>
    </p:spTree>
    <p:extLst>
      <p:ext uri="{BB962C8B-B14F-4D97-AF65-F5344CB8AC3E}">
        <p14:creationId xmlns:p14="http://schemas.microsoft.com/office/powerpoint/2010/main" val="2356574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There is a secondary resource that can be used called Migration Tree. The idea is to populate this tree with stories of journeys of hope using post-its. The tree whilst bare looks intentionally bleak. The idea is to add small pieces of different coloured cards or post its with small quotes about ‘journeys of hope’.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These migration journeys could be based on real life stories that students read about or even more effectively, could be based on stories that pupils have heard from elderly relatives such as grandparents. Each post it just has a snippet, for example “I never saw snow before”.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migration can make an effective display in a classroom or school corridor.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23</a:t>
            </a:fld>
            <a:endParaRPr lang="en-GB"/>
          </a:p>
        </p:txBody>
      </p:sp>
    </p:spTree>
    <p:extLst>
      <p:ext uri="{BB962C8B-B14F-4D97-AF65-F5344CB8AC3E}">
        <p14:creationId xmlns:p14="http://schemas.microsoft.com/office/powerpoint/2010/main" val="4247082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6630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40610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46016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07514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74722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5929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6730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04775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9151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57679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19132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63885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4BE0-F5D2-8EED-5C25-604E7D4FDA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4329C8-7079-161B-1EDB-EE0688751B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A4116F-9AF6-D7B3-24D6-080F16C1440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88F4C8E9-8215-65C2-ED07-C0C2240A40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32935-ADA0-660C-5B6F-EF7B625B6AD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00423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24A5-721D-DE59-66A3-541CC58A9B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DB308B-2A4F-B06D-7C89-B7ECD19DFA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F9007C-4908-161A-FB67-D7E152EE6932}"/>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1784C102-D7F9-EBC0-5A6E-3A90BA288D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8CCB40-5659-0CAA-9743-A12D004E1C9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85473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4F64F-9A80-A76A-1F16-C401CF2DA3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942511E-1532-8A7E-6739-9AF25DAD26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E3B0FC-C6CB-C460-3D44-D84A7158609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00BF0CFE-AC85-DC70-2490-EEF08E797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4A10C-E704-7BDD-5A3C-9CEEB51E4CB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737948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9CA9C-082C-0238-E9BF-A7EEF99B3A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98D1B5-3643-C403-5136-8DB3BB8710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310B40-12A5-9215-CFD8-909F2E0D15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216B0AE-F840-8E7E-A69C-2126B403770F}"/>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48EACD6D-B03D-A3AF-A3F4-E48EF95BD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3F3CC-7D13-2E6E-15DB-6820D884E9B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75901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49236-7EF2-340F-84CA-DB96A39FB2D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0AF1B3-1662-4654-5AEE-AE2B37D4EC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7798B2-5BB1-4FFF-2FC8-214108DF35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DA19092-B28D-1025-3120-8706CBA5D6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81D053-EE7C-B37D-292F-E1F3978761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C16140-11DA-4259-7103-AF37A23AC0C1}"/>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8" name="Footer Placeholder 7">
            <a:extLst>
              <a:ext uri="{FF2B5EF4-FFF2-40B4-BE49-F238E27FC236}">
                <a16:creationId xmlns:a16="http://schemas.microsoft.com/office/drawing/2014/main" id="{C1FF703B-ED31-49F0-8F2F-8528440950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622B62-FF57-3292-81CD-D9E50A75700C}"/>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519640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6E39-D577-87EA-0D09-317E4B8558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9E0BC5-E9F1-C2E2-3A91-4843C3C6F5DA}"/>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4" name="Footer Placeholder 3">
            <a:extLst>
              <a:ext uri="{FF2B5EF4-FFF2-40B4-BE49-F238E27FC236}">
                <a16:creationId xmlns:a16="http://schemas.microsoft.com/office/drawing/2014/main" id="{47CA0B50-BE79-0209-EB3A-9F395D730F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9E9512-F7D1-80CD-4DEB-9613AD125E39}"/>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13429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9EB7D4-7C9C-6193-83BF-C079469AA73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3" name="Footer Placeholder 2">
            <a:extLst>
              <a:ext uri="{FF2B5EF4-FFF2-40B4-BE49-F238E27FC236}">
                <a16:creationId xmlns:a16="http://schemas.microsoft.com/office/drawing/2014/main" id="{A09AC5EB-D9D8-9935-E037-AF53CD9095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EF023D-C579-2D4D-F5E9-0016BA10332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006597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A329-0125-EA1F-7EF0-1E8814C49E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F657DB-5BE2-9595-1148-F69A12DD69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ACBADF-2188-3F30-0CCF-9A3CD4FF9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0945E-12B3-F27C-2D99-4D68B6CFF551}"/>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1C4C44CE-1542-658B-3134-23A9E13433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A0E3E-B39E-34A5-94F5-01C10E443B6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056842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55D5B-3224-24B8-D7FC-846778AD37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81B63D-C416-68D0-750C-04601FCE58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D5B82AC-9B48-FB2C-2E7C-D8695522EE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64C104-E9A7-ABE4-E0B4-B154DC2D293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E8900A05-155F-B672-3EF4-486D889896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9D7AA2-7170-AF39-C2A7-8C87399CB3A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69141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9AB2E-BFC9-4C74-027C-F817758E05F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E52D5B-3333-95CD-2A82-9259B272D4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93AA5C-B54B-C2D8-A502-D89627730498}"/>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A1FB4423-0CBB-CD35-0A47-EC4D5B4E5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7004B-DE3C-B171-BF8A-D4A085C9403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136298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F48544-B5C6-ABAC-3874-197678FE46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99368B-D853-2543-62D9-C78EECBF21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1F7C6C-CAA3-26C1-9E37-8C3A0746DDB7}"/>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147EF80E-EFA2-C35A-3AE5-F63A85FB69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2EDA2-8180-F142-293B-19038A5DDAE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787051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4826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6" name="Picture 5"/>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3511007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5" name="Picture 4"/>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4174859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8" name="Picture 7"/>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139221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8" name="Picture 7"/>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22484198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178131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7254276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a:defRPr/>
            </a:lvl1pPr>
          </a:lstStyle>
          <a:p>
            <a:pPr>
              <a:defRPr/>
            </a:pPr>
            <a:fld id="{C4B03529-C289-4133-B015-0C6E5C5D32B8}" type="datetimeFigureOut">
              <a:rPr lang="en-GB"/>
              <a:pPr>
                <a:defRPr/>
              </a:pPr>
              <a:t>24/05/2024</a:t>
            </a:fld>
            <a:endParaRPr lang="en-GB"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lvl1pPr>
              <a:defRPr/>
            </a:lvl1pPr>
          </a:lstStyle>
          <a:p>
            <a:pPr>
              <a:defRPr/>
            </a:pPr>
            <a:fld id="{483A9CD0-4457-4946-B873-2C6444BE4B13}" type="slidenum">
              <a:rPr lang="en-GB"/>
              <a:pPr>
                <a:defRPr/>
              </a:pPr>
              <a:t>‹#›</a:t>
            </a:fld>
            <a:endParaRPr lang="en-GB" dirty="0"/>
          </a:p>
        </p:txBody>
      </p:sp>
    </p:spTree>
    <p:extLst>
      <p:ext uri="{BB962C8B-B14F-4D97-AF65-F5344CB8AC3E}">
        <p14:creationId xmlns:p14="http://schemas.microsoft.com/office/powerpoint/2010/main" val="3321488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1.jpeg"/><Relationship Id="rId4" Type="http://schemas.openxmlformats.org/officeDocument/2006/relationships/slideLayout" Target="../slideLayouts/slideLayout2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488358854"/>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B26AE-FD83-3CDA-0F38-39CCC0449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3B4D90-DF9F-BF8E-4E9A-7152332F5B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C37D08-629D-FA06-720E-5DF89B3788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65B18E6B-BB91-C6C7-15E8-7B919AE348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49D94F-5760-4CF4-F72A-1D512AAB8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FAD9F-AEE9-406E-B720-57D2B9DB2816}" type="slidenum">
              <a:rPr lang="en-US" smtClean="0"/>
              <a:t>‹#›</a:t>
            </a:fld>
            <a:endParaRPr lang="en-US"/>
          </a:p>
        </p:txBody>
      </p:sp>
    </p:spTree>
    <p:extLst>
      <p:ext uri="{BB962C8B-B14F-4D97-AF65-F5344CB8AC3E}">
        <p14:creationId xmlns:p14="http://schemas.microsoft.com/office/powerpoint/2010/main" val="333045378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385614930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vimeo.com/825424512?share=copy"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phics, graphic design, screenshot, font&#10;&#10;Description automatically generated">
            <a:extLst>
              <a:ext uri="{FF2B5EF4-FFF2-40B4-BE49-F238E27FC236}">
                <a16:creationId xmlns:a16="http://schemas.microsoft.com/office/drawing/2014/main" id="{B5A08293-3883-D9F8-1B60-7EDB0113A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0584" y="-122457"/>
            <a:ext cx="3207196" cy="1243379"/>
          </a:xfrm>
          <a:prstGeom prst="rect">
            <a:avLst/>
          </a:prstGeom>
        </p:spPr>
      </p:pic>
      <p:pic>
        <p:nvPicPr>
          <p:cNvPr id="9" name="Picture 8" descr="A picture containing graphics, colorfulness, graphic design, screenshot&#10;&#10;Description automatically generated">
            <a:extLst>
              <a:ext uri="{FF2B5EF4-FFF2-40B4-BE49-F238E27FC236}">
                <a16:creationId xmlns:a16="http://schemas.microsoft.com/office/drawing/2014/main" id="{C084EC60-E317-D15D-24CC-A4DBE3530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121" y="245087"/>
            <a:ext cx="3592719" cy="1026133"/>
          </a:xfrm>
          <a:prstGeom prst="rect">
            <a:avLst/>
          </a:prstGeom>
        </p:spPr>
      </p:pic>
      <p:sp>
        <p:nvSpPr>
          <p:cNvPr id="10" name="TextBox 9">
            <a:extLst>
              <a:ext uri="{FF2B5EF4-FFF2-40B4-BE49-F238E27FC236}">
                <a16:creationId xmlns:a16="http://schemas.microsoft.com/office/drawing/2014/main" id="{F971259F-32BD-7571-84BE-E3A4D9C69E43}"/>
              </a:ext>
            </a:extLst>
          </p:cNvPr>
          <p:cNvSpPr txBox="1"/>
          <p:nvPr/>
        </p:nvSpPr>
        <p:spPr>
          <a:xfrm>
            <a:off x="1957952" y="2158089"/>
            <a:ext cx="8276095" cy="3139321"/>
          </a:xfrm>
          <a:prstGeom prst="rect">
            <a:avLst/>
          </a:prstGeom>
          <a:noFill/>
        </p:spPr>
        <p:txBody>
          <a:bodyPr wrap="square" rtlCol="0">
            <a:spAutoFit/>
          </a:bodyPr>
          <a:lstStyle/>
          <a:p>
            <a:r>
              <a:rPr lang="en-GB" dirty="0">
                <a:solidFill>
                  <a:srgbClr val="222222"/>
                </a:solidFill>
                <a:latin typeface="Calibri" panose="020F0502020204030204" pitchFamily="34" charset="0"/>
              </a:rPr>
              <a:t>The Windrush 75 network and British Futures have partnered with The Linking Network to create a toolkit which includes teaching resources and assemblies for Primary and Secondary Schools and short videos showing interviews with Windrush generation elders from Bradford who shared their experiences with pupils and students. </a:t>
            </a:r>
          </a:p>
          <a:p>
            <a:r>
              <a:rPr lang="en-GB" dirty="0">
                <a:solidFill>
                  <a:srgbClr val="222222"/>
                </a:solidFill>
                <a:latin typeface="Calibri" panose="020F0502020204030204" pitchFamily="34" charset="0"/>
              </a:rPr>
              <a:t> </a:t>
            </a:r>
          </a:p>
          <a:p>
            <a:r>
              <a:rPr lang="en-GB" dirty="0">
                <a:solidFill>
                  <a:srgbClr val="000000"/>
                </a:solidFill>
                <a:latin typeface="Calibri" panose="020F0502020204030204" pitchFamily="34" charset="0"/>
              </a:rPr>
              <a:t>The resources can be used as they are, or you might be able to invite someone from the Windrush Generation or their family to join you in school. If this is possible, we have written some guidance based on our experience.   </a:t>
            </a:r>
            <a:endParaRPr lang="en-GB" dirty="0"/>
          </a:p>
          <a:p>
            <a:br>
              <a:rPr lang="en-GB" dirty="0"/>
            </a:br>
            <a:endParaRPr lang="en-GB" dirty="0"/>
          </a:p>
        </p:txBody>
      </p:sp>
      <p:pic>
        <p:nvPicPr>
          <p:cNvPr id="3" name="Picture 2" descr="A close-up of a logo&#10;&#10;Description automatically generated with medium confidence">
            <a:extLst>
              <a:ext uri="{FF2B5EF4-FFF2-40B4-BE49-F238E27FC236}">
                <a16:creationId xmlns:a16="http://schemas.microsoft.com/office/drawing/2014/main" id="{0B097767-5BD8-D907-3F24-1C951CCBEF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4953" y="40752"/>
            <a:ext cx="2220652" cy="1547848"/>
          </a:xfrm>
          <a:prstGeom prst="rect">
            <a:avLst/>
          </a:prstGeom>
        </p:spPr>
      </p:pic>
    </p:spTree>
    <p:extLst>
      <p:ext uri="{BB962C8B-B14F-4D97-AF65-F5344CB8AC3E}">
        <p14:creationId xmlns:p14="http://schemas.microsoft.com/office/powerpoint/2010/main" val="410472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E5614-7D84-41FD-93DF-1289EF8DEC7D}"/>
              </a:ext>
            </a:extLst>
          </p:cNvPr>
          <p:cNvSpPr txBox="1"/>
          <p:nvPr/>
        </p:nvSpPr>
        <p:spPr>
          <a:xfrm>
            <a:off x="269822" y="212735"/>
            <a:ext cx="9836704" cy="5970865"/>
          </a:xfrm>
          <a:prstGeom prst="rect">
            <a:avLst/>
          </a:prstGeom>
          <a:noFill/>
          <a:ln w="762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The focus of this Secondary Assembly is on learning about and celebrating Windrush 75 years</a:t>
            </a:r>
            <a:r>
              <a:rPr lang="en-GB" b="1" dirty="0">
                <a:solidFill>
                  <a:srgbClr val="0070C0"/>
                </a:solidFill>
                <a:latin typeface="Calibri" panose="020F0502020204030204"/>
                <a:ea typeface="ＭＳ Ｐゴシック"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1" dirty="0">
              <a:solidFill>
                <a:srgbClr val="0070C0"/>
              </a:solidFill>
              <a:latin typeface="Calibri" panose="020F0502020204030204"/>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The assembly will: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ea typeface="ＭＳ Ｐゴシック" pitchFamily="34" charset="-128"/>
              </a:rPr>
              <a:t>Share the story of the arrival of the Empire Windrush in the UK in 1948, the ship which became famous for bringing passengers from the Caribbean to Britain and gave its name to the Windrush Generation, the people who travelled from the Caribbean to Britain from 1948 to the early 1970’s.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ea typeface="ＭＳ Ｐゴシック" pitchFamily="34" charset="-128"/>
              </a:rPr>
              <a:t>Help </a:t>
            </a: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students to reflect on the challenges faced by</a:t>
            </a:r>
            <a:r>
              <a:rPr lang="en-GB" dirty="0">
                <a:solidFill>
                  <a:prstClr val="black"/>
                </a:solidFill>
                <a:latin typeface="Calibri" panose="020F0502020204030204"/>
                <a:ea typeface="ＭＳ Ｐゴシック" pitchFamily="34" charset="-128"/>
              </a:rPr>
              <a:t> those came to the UK to work after the Second World War.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Explore the contributions made by the Windrush generation and their descendants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Encourage pupils to reflect on how we can all relate to such journeys of hope and new beginnings.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dirty="0">
              <a:solidFill>
                <a:prstClr val="black"/>
              </a:solidFill>
              <a:latin typeface="Calibri" panose="020F0502020204030204"/>
              <a:ea typeface="ＭＳ Ｐゴシック" pitchFamily="34" charset="-128"/>
            </a:endParaRPr>
          </a:p>
          <a:p>
            <a:pPr>
              <a:defRPr/>
            </a:pPr>
            <a:r>
              <a:rPr lang="en-GB" sz="1800" dirty="0">
                <a:solidFill>
                  <a:prstClr val="black"/>
                </a:solidFill>
                <a:latin typeface="Calibri" panose="020F0502020204030204"/>
                <a:ea typeface="ＭＳ Ｐゴシック" pitchFamily="34" charset="-128"/>
              </a:rPr>
              <a:t>As well as this assembly there is a lesson available which includes activities for pupils to learn and celebrate Windrush.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80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a:defRPr/>
            </a:pPr>
            <a:r>
              <a:rPr lang="en-GB" dirty="0">
                <a:solidFill>
                  <a:prstClr val="black"/>
                </a:solidFill>
                <a:ea typeface="ＭＳ Ｐゴシック" pitchFamily="34" charset="-128"/>
              </a:rPr>
              <a:t>You might want to encourage your pupils to speak with older people in their own family to share their own stories about migration or important turning points in their lives.</a:t>
            </a:r>
          </a:p>
          <a:p>
            <a:pPr>
              <a:defRPr/>
            </a:pPr>
            <a:endParaRPr lang="en-GB" sz="800" dirty="0">
              <a:solidFill>
                <a:prstClr val="black"/>
              </a:solidFill>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You may wish to highlight where pupils can take steps </a:t>
            </a:r>
            <a:r>
              <a:rPr lang="en-GB" dirty="0">
                <a:solidFill>
                  <a:prstClr val="black"/>
                </a:solidFill>
                <a:latin typeface="Calibri" panose="020F0502020204030204"/>
                <a:ea typeface="ＭＳ Ｐゴシック" pitchFamily="34" charset="-128"/>
              </a:rPr>
              <a:t>to </a:t>
            </a:r>
            <a:r>
              <a:rPr kumimoji="0" lang="en-GB" sz="180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celebrate Windrush in your school setting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solidFill>
                <a:prstClr val="black"/>
              </a:solidFill>
              <a:latin typeface="Calibri" panose="020F0502020204030204"/>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solidFill>
                <a:prstClr val="black"/>
              </a:solidFill>
              <a:latin typeface="Calibri" panose="020F0502020204030204"/>
              <a:ea typeface="ＭＳ Ｐゴシック" pitchFamily="34" charset="-128"/>
            </a:endParaRPr>
          </a:p>
          <a:p>
            <a:pPr>
              <a:defRPr/>
            </a:pPr>
            <a:r>
              <a:rPr lang="en-GB" sz="1600" b="1" i="1" kern="0" dirty="0">
                <a:solidFill>
                  <a:srgbClr val="000000"/>
                </a:solidFill>
                <a:effectLst/>
                <a:latin typeface="Calibri" panose="020F0502020204030204" pitchFamily="34" charset="0"/>
                <a:ea typeface="Times New Roman" panose="02020603050405020304" pitchFamily="18" charset="0"/>
              </a:rPr>
              <a:t>This material needs careful handling, awareness and sensitivity  if there are asylum seekers, </a:t>
            </a:r>
            <a:r>
              <a:rPr lang="en-GB" sz="1600" b="1" i="1" kern="0" dirty="0">
                <a:effectLst/>
                <a:latin typeface="Calibri" panose="020F0502020204030204" pitchFamily="34" charset="0"/>
                <a:ea typeface="Times New Roman" panose="02020603050405020304" pitchFamily="18" charset="0"/>
              </a:rPr>
              <a:t>refugees or looked after children in </a:t>
            </a:r>
            <a:r>
              <a:rPr lang="en-GB" sz="1600" b="1" i="1" kern="0" dirty="0">
                <a:solidFill>
                  <a:srgbClr val="000000"/>
                </a:solidFill>
                <a:effectLst/>
                <a:latin typeface="Calibri" panose="020F0502020204030204" pitchFamily="34" charset="0"/>
                <a:ea typeface="Times New Roman" panose="02020603050405020304" pitchFamily="18" charset="0"/>
              </a:rPr>
              <a:t>the group. </a:t>
            </a:r>
            <a:endParaRPr lang="en-US" sz="1600" b="1" i="1" dirty="0">
              <a:solidFill>
                <a:prstClr val="black"/>
              </a:solidFill>
              <a:latin typeface="Calibri" panose="020F0502020204030204"/>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1" dirty="0">
              <a:solidFill>
                <a:prstClr val="black"/>
              </a:solidFill>
              <a:latin typeface="Calibri" panose="020F0502020204030204"/>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We are a charity, and these resources are shared with schools free of charge. Please let us know if any images are copyright protected and we will remove and replace them. </a:t>
            </a:r>
            <a:endParaRPr kumimoji="0" lang="en-GB" sz="1800" b="1"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6" name="TextBox 5">
            <a:extLst>
              <a:ext uri="{FF2B5EF4-FFF2-40B4-BE49-F238E27FC236}">
                <a16:creationId xmlns:a16="http://schemas.microsoft.com/office/drawing/2014/main" id="{C596A71B-4B4D-45F1-980B-1503C3FD9D08}"/>
              </a:ext>
            </a:extLst>
          </p:cNvPr>
          <p:cNvSpPr txBox="1"/>
          <p:nvPr/>
        </p:nvSpPr>
        <p:spPr>
          <a:xfrm>
            <a:off x="10234863" y="1677551"/>
            <a:ext cx="1577385" cy="2369880"/>
          </a:xfrm>
          <a:prstGeom prst="rect">
            <a:avLst/>
          </a:prstGeom>
          <a:noFill/>
          <a:ln w="762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Look out for notes under most slides – there is suggested 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341940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7634-E5C5-E8C0-3A55-7E2280A40396}"/>
              </a:ext>
            </a:extLst>
          </p:cNvPr>
          <p:cNvSpPr>
            <a:spLocks noGrp="1"/>
          </p:cNvSpPr>
          <p:nvPr>
            <p:ph type="ctrTitle"/>
          </p:nvPr>
        </p:nvSpPr>
        <p:spPr>
          <a:xfrm>
            <a:off x="6962774" y="2879099"/>
            <a:ext cx="5229226" cy="1099801"/>
          </a:xfrm>
        </p:spPr>
        <p:txBody>
          <a:bodyPr anchor="b">
            <a:normAutofit/>
          </a:bodyPr>
          <a:lstStyle/>
          <a:p>
            <a:r>
              <a:rPr lang="en-GB" sz="4400" dirty="0">
                <a:latin typeface="Bahnschrift" panose="020B0502040204020203" pitchFamily="34" charset="0"/>
              </a:rPr>
              <a:t>Think of a journey…</a:t>
            </a:r>
          </a:p>
        </p:txBody>
      </p:sp>
      <p:pic>
        <p:nvPicPr>
          <p:cNvPr id="5" name="Picture 4">
            <a:extLst>
              <a:ext uri="{FF2B5EF4-FFF2-40B4-BE49-F238E27FC236}">
                <a16:creationId xmlns:a16="http://schemas.microsoft.com/office/drawing/2014/main" id="{388D0418-7B51-0D50-C220-D898304B533C}"/>
              </a:ext>
            </a:extLst>
          </p:cNvPr>
          <p:cNvPicPr>
            <a:picLocks noChangeAspect="1"/>
          </p:cNvPicPr>
          <p:nvPr/>
        </p:nvPicPr>
        <p:blipFill>
          <a:blip r:embed="rId3"/>
          <a:stretch>
            <a:fillRect/>
          </a:stretch>
        </p:blipFill>
        <p:spPr>
          <a:xfrm>
            <a:off x="-449704" y="-483432"/>
            <a:ext cx="8124668" cy="8124668"/>
          </a:xfrm>
          <a:prstGeom prst="rect">
            <a:avLst/>
          </a:prstGeom>
        </p:spPr>
      </p:pic>
    </p:spTree>
    <p:extLst>
      <p:ext uri="{BB962C8B-B14F-4D97-AF65-F5344CB8AC3E}">
        <p14:creationId xmlns:p14="http://schemas.microsoft.com/office/powerpoint/2010/main" val="111371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E73255-8084-4DF9-BB0B-15EAC92E2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DB288B-FE10-F9CA-4A08-37F891BF21B7}"/>
              </a:ext>
            </a:extLst>
          </p:cNvPr>
          <p:cNvSpPr>
            <a:spLocks noGrp="1"/>
          </p:cNvSpPr>
          <p:nvPr>
            <p:ph type="title"/>
          </p:nvPr>
        </p:nvSpPr>
        <p:spPr>
          <a:xfrm>
            <a:off x="603938" y="640081"/>
            <a:ext cx="2608655" cy="5257799"/>
          </a:xfrm>
        </p:spPr>
        <p:txBody>
          <a:bodyPr vert="horz" lIns="91440" tIns="45720" rIns="91440" bIns="45720" rtlCol="0" anchor="ctr">
            <a:normAutofit/>
          </a:bodyPr>
          <a:lstStyle/>
          <a:p>
            <a:r>
              <a:rPr lang="en-US" sz="3600" b="1" dirty="0">
                <a:solidFill>
                  <a:srgbClr val="2C2C2C"/>
                </a:solidFill>
              </a:rPr>
              <a:t>But you know very little about the destination…</a:t>
            </a:r>
          </a:p>
        </p:txBody>
      </p:sp>
      <p:sp>
        <p:nvSpPr>
          <p:cNvPr id="11" name="Rounded Rectangle 9">
            <a:extLst>
              <a:ext uri="{FF2B5EF4-FFF2-40B4-BE49-F238E27FC236}">
                <a16:creationId xmlns:a16="http://schemas.microsoft.com/office/drawing/2014/main" id="{67048353-8981-459A-9BC6-9711CE462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3980718-7F17-EC7A-DDE6-74BB7F2A5162}"/>
              </a:ext>
            </a:extLst>
          </p:cNvPr>
          <p:cNvPicPr>
            <a:picLocks noChangeAspect="1"/>
          </p:cNvPicPr>
          <p:nvPr/>
        </p:nvPicPr>
        <p:blipFill rotWithShape="1">
          <a:blip r:embed="rId3"/>
          <a:srcRect l="864"/>
          <a:stretch/>
        </p:blipFill>
        <p:spPr>
          <a:xfrm>
            <a:off x="4062964" y="942538"/>
            <a:ext cx="7163222" cy="4808332"/>
          </a:xfrm>
          <a:prstGeom prst="rect">
            <a:avLst/>
          </a:prstGeom>
          <a:effectLst/>
        </p:spPr>
      </p:pic>
    </p:spTree>
    <p:extLst>
      <p:ext uri="{BB962C8B-B14F-4D97-AF65-F5344CB8AC3E}">
        <p14:creationId xmlns:p14="http://schemas.microsoft.com/office/powerpoint/2010/main" val="14462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F51C89-7592-120F-699C-C04BC5839178}"/>
              </a:ext>
            </a:extLst>
          </p:cNvPr>
          <p:cNvSpPr>
            <a:spLocks noGrp="1"/>
          </p:cNvSpPr>
          <p:nvPr>
            <p:ph type="title"/>
          </p:nvPr>
        </p:nvSpPr>
        <p:spPr>
          <a:xfrm>
            <a:off x="673449" y="2233534"/>
            <a:ext cx="4620584" cy="1912768"/>
          </a:xfrm>
        </p:spPr>
        <p:txBody>
          <a:bodyPr vert="horz" lIns="91440" tIns="45720" rIns="91440" bIns="45720" rtlCol="0" anchor="b">
            <a:normAutofit/>
          </a:bodyPr>
          <a:lstStyle/>
          <a:p>
            <a:r>
              <a:rPr lang="en-US" b="1" dirty="0"/>
              <a:t>And you don’t know when you might be coming back…</a:t>
            </a:r>
          </a:p>
        </p:txBody>
      </p:sp>
      <p:pic>
        <p:nvPicPr>
          <p:cNvPr id="4" name="Picture 3">
            <a:extLst>
              <a:ext uri="{FF2B5EF4-FFF2-40B4-BE49-F238E27FC236}">
                <a16:creationId xmlns:a16="http://schemas.microsoft.com/office/drawing/2014/main" id="{5B3DD42D-4403-6A67-7C93-D103334BDA69}"/>
              </a:ext>
            </a:extLst>
          </p:cNvPr>
          <p:cNvPicPr>
            <a:picLocks noChangeAspect="1"/>
          </p:cNvPicPr>
          <p:nvPr/>
        </p:nvPicPr>
        <p:blipFill rotWithShape="1">
          <a:blip r:embed="rId3"/>
          <a:srcRect l="23959" r="18004"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05173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go, Mango Tree, Fruit Tree, Nature">
            <a:extLst>
              <a:ext uri="{FF2B5EF4-FFF2-40B4-BE49-F238E27FC236}">
                <a16:creationId xmlns:a16="http://schemas.microsoft.com/office/drawing/2014/main" id="{75412B60-6972-8578-3543-D804E6915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0226" y="313831"/>
            <a:ext cx="4617779" cy="62303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8B156E-85B6-E7FF-8523-9B024B852B66}"/>
              </a:ext>
            </a:extLst>
          </p:cNvPr>
          <p:cNvSpPr txBox="1"/>
          <p:nvPr/>
        </p:nvSpPr>
        <p:spPr>
          <a:xfrm>
            <a:off x="393491" y="643700"/>
            <a:ext cx="6093500" cy="5016758"/>
          </a:xfrm>
          <a:prstGeom prst="rect">
            <a:avLst/>
          </a:prstGeom>
          <a:noFill/>
        </p:spPr>
        <p:txBody>
          <a:bodyPr wrap="square">
            <a:spAutoFit/>
          </a:bodyPr>
          <a:lstStyle/>
          <a:p>
            <a:r>
              <a:rPr lang="en-US" sz="4000" b="1" dirty="0">
                <a:solidFill>
                  <a:srgbClr val="00B050"/>
                </a:solidFill>
              </a:rPr>
              <a:t>You might start asking yourself questions: </a:t>
            </a:r>
          </a:p>
          <a:p>
            <a:endParaRPr lang="en-US" sz="4000" dirty="0"/>
          </a:p>
          <a:p>
            <a:r>
              <a:rPr lang="en-US" sz="4000" dirty="0"/>
              <a:t>What if I never get to climb my </a:t>
            </a:r>
            <a:r>
              <a:rPr lang="en-US" sz="4000" dirty="0" err="1"/>
              <a:t>favourite</a:t>
            </a:r>
            <a:r>
              <a:rPr lang="en-US" sz="4000" dirty="0"/>
              <a:t> tree again? </a:t>
            </a:r>
          </a:p>
          <a:p>
            <a:endParaRPr lang="en-US" sz="4000" dirty="0"/>
          </a:p>
          <a:p>
            <a:r>
              <a:rPr lang="en-US" sz="4000" dirty="0"/>
              <a:t>Or see my childhood friends again? </a:t>
            </a:r>
          </a:p>
        </p:txBody>
      </p:sp>
    </p:spTree>
    <p:extLst>
      <p:ext uri="{BB962C8B-B14F-4D97-AF65-F5344CB8AC3E}">
        <p14:creationId xmlns:p14="http://schemas.microsoft.com/office/powerpoint/2010/main" val="157349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Ocean, Sea, Waves, Dawn, Dusk, Seascape">
            <a:extLst>
              <a:ext uri="{FF2B5EF4-FFF2-40B4-BE49-F238E27FC236}">
                <a16:creationId xmlns:a16="http://schemas.microsoft.com/office/drawing/2014/main" id="{578DDE1A-5371-983E-67C2-79B285089D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76" r="2006" b="-1"/>
          <a:stretch/>
        </p:blipFill>
        <p:spPr bwMode="auto">
          <a:xfrm>
            <a:off x="0"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490C45-85BF-3961-ABCA-D703CD167F21}"/>
              </a:ext>
            </a:extLst>
          </p:cNvPr>
          <p:cNvSpPr>
            <a:spLocks noGrp="1"/>
          </p:cNvSpPr>
          <p:nvPr>
            <p:ph type="title"/>
          </p:nvPr>
        </p:nvSpPr>
        <p:spPr>
          <a:xfrm>
            <a:off x="7531610" y="365125"/>
            <a:ext cx="3822189" cy="1899912"/>
          </a:xfrm>
        </p:spPr>
        <p:txBody>
          <a:bodyPr>
            <a:normAutofit/>
          </a:bodyPr>
          <a:lstStyle/>
          <a:p>
            <a:r>
              <a:rPr lang="en-GB" sz="4000"/>
              <a:t> </a:t>
            </a:r>
          </a:p>
        </p:txBody>
      </p:sp>
      <p:sp>
        <p:nvSpPr>
          <p:cNvPr id="3" name="Content Placeholder 2">
            <a:extLst>
              <a:ext uri="{FF2B5EF4-FFF2-40B4-BE49-F238E27FC236}">
                <a16:creationId xmlns:a16="http://schemas.microsoft.com/office/drawing/2014/main" id="{65B6CC30-76C5-A101-0CEE-EB0DF0EFA160}"/>
              </a:ext>
            </a:extLst>
          </p:cNvPr>
          <p:cNvSpPr>
            <a:spLocks noGrp="1"/>
          </p:cNvSpPr>
          <p:nvPr>
            <p:ph idx="1"/>
          </p:nvPr>
        </p:nvSpPr>
        <p:spPr>
          <a:xfrm>
            <a:off x="8233177" y="2074437"/>
            <a:ext cx="3822189" cy="3742762"/>
          </a:xfrm>
        </p:spPr>
        <p:txBody>
          <a:bodyPr>
            <a:normAutofit/>
          </a:bodyPr>
          <a:lstStyle/>
          <a:p>
            <a:pPr marL="0" indent="0">
              <a:buNone/>
            </a:pPr>
            <a:r>
              <a:rPr lang="en-GB" sz="4000" dirty="0"/>
              <a:t>Can you imagine how you might feel about this journey? </a:t>
            </a:r>
          </a:p>
          <a:p>
            <a:pPr marL="0" indent="0">
              <a:buNone/>
            </a:pPr>
            <a:endParaRPr lang="en-GB" sz="2000" dirty="0"/>
          </a:p>
          <a:p>
            <a:pPr marL="0" indent="0">
              <a:buNone/>
            </a:pPr>
            <a:endParaRPr lang="en-GB" sz="2000" dirty="0"/>
          </a:p>
          <a:p>
            <a:pPr marL="0" indent="0">
              <a:buNone/>
            </a:pPr>
            <a:endParaRPr lang="en-GB" sz="2000" dirty="0"/>
          </a:p>
        </p:txBody>
      </p:sp>
    </p:spTree>
    <p:extLst>
      <p:ext uri="{BB962C8B-B14F-4D97-AF65-F5344CB8AC3E}">
        <p14:creationId xmlns:p14="http://schemas.microsoft.com/office/powerpoint/2010/main" val="4208767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C73E02A-1B7D-581D-164C-44D9DCF46D34}"/>
              </a:ext>
            </a:extLst>
          </p:cNvPr>
          <p:cNvPicPr>
            <a:picLocks noChangeAspect="1"/>
          </p:cNvPicPr>
          <p:nvPr/>
        </p:nvPicPr>
        <p:blipFill rotWithShape="1">
          <a:blip r:embed="rId3">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38473F8-AA70-DE12-7886-3617A07E3BD3}"/>
              </a:ext>
            </a:extLst>
          </p:cNvPr>
          <p:cNvSpPr>
            <a:spLocks noGrp="1"/>
          </p:cNvSpPr>
          <p:nvPr>
            <p:ph type="title"/>
          </p:nvPr>
        </p:nvSpPr>
        <p:spPr>
          <a:xfrm>
            <a:off x="1194216" y="687648"/>
            <a:ext cx="10018426" cy="1576234"/>
          </a:xfrm>
        </p:spPr>
        <p:txBody>
          <a:bodyPr vert="horz" lIns="91440" tIns="45720" rIns="91440" bIns="45720" rtlCol="0" anchor="b">
            <a:normAutofit fontScale="90000"/>
          </a:bodyPr>
          <a:lstStyle/>
          <a:p>
            <a:pPr algn="ctr"/>
            <a:r>
              <a:rPr lang="en-US" sz="6000" dirty="0">
                <a:solidFill>
                  <a:srgbClr val="FFFFFF"/>
                </a:solidFill>
              </a:rPr>
              <a:t>Such journeys have been made by people all over the world…</a:t>
            </a:r>
          </a:p>
        </p:txBody>
      </p:sp>
      <p:sp>
        <p:nvSpPr>
          <p:cNvPr id="3" name="Content Placeholder 2">
            <a:extLst>
              <a:ext uri="{FF2B5EF4-FFF2-40B4-BE49-F238E27FC236}">
                <a16:creationId xmlns:a16="http://schemas.microsoft.com/office/drawing/2014/main" id="{1D7E068C-3294-7242-B270-AB97D1932853}"/>
              </a:ext>
            </a:extLst>
          </p:cNvPr>
          <p:cNvSpPr>
            <a:spLocks noGrp="1"/>
          </p:cNvSpPr>
          <p:nvPr>
            <p:ph idx="1"/>
          </p:nvPr>
        </p:nvSpPr>
        <p:spPr>
          <a:xfrm>
            <a:off x="1524000" y="4159404"/>
            <a:ext cx="9144000" cy="1098395"/>
          </a:xfrm>
        </p:spPr>
        <p:txBody>
          <a:bodyPr vert="horz" lIns="91440" tIns="45720" rIns="91440" bIns="45720" rtlCol="0">
            <a:normAutofit/>
          </a:bodyPr>
          <a:lstStyle/>
          <a:p>
            <a:pPr marL="0" indent="0" algn="ctr">
              <a:buNone/>
            </a:pPr>
            <a:r>
              <a:rPr lang="en-US" sz="3600" dirty="0">
                <a:solidFill>
                  <a:srgbClr val="FFFFFF"/>
                </a:solidFill>
              </a:rPr>
              <a:t>Journeys of hope, escape, new beginnings, reinvention and so much more…</a:t>
            </a:r>
          </a:p>
        </p:txBody>
      </p:sp>
    </p:spTree>
    <p:extLst>
      <p:ext uri="{BB962C8B-B14F-4D97-AF65-F5344CB8AC3E}">
        <p14:creationId xmlns:p14="http://schemas.microsoft.com/office/powerpoint/2010/main" val="11370344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1D813B2F-E96C-FF14-77B3-533B3655F9F7}"/>
              </a:ext>
            </a:extLst>
          </p:cNvPr>
          <p:cNvPicPr>
            <a:picLocks noGrp="1" noChangeAspect="1"/>
          </p:cNvPicPr>
          <p:nvPr>
            <p:ph idx="1"/>
          </p:nvPr>
        </p:nvPicPr>
        <p:blipFill rotWithShape="1">
          <a:blip r:embed="rId3"/>
          <a:srcRect t="19"/>
          <a:stretch/>
        </p:blipFill>
        <p:spPr>
          <a:xfrm>
            <a:off x="20" y="1282"/>
            <a:ext cx="12191980" cy="6856718"/>
          </a:xfrm>
          <a:prstGeom prst="rect">
            <a:avLst/>
          </a:prstGeom>
        </p:spPr>
      </p:pic>
    </p:spTree>
    <p:extLst>
      <p:ext uri="{BB962C8B-B14F-4D97-AF65-F5344CB8AC3E}">
        <p14:creationId xmlns:p14="http://schemas.microsoft.com/office/powerpoint/2010/main" val="1027525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2E0D81-C880-EBE5-CD2A-7056AAEB7C63}"/>
              </a:ext>
            </a:extLst>
          </p:cNvPr>
          <p:cNvPicPr>
            <a:picLocks noChangeAspect="1"/>
          </p:cNvPicPr>
          <p:nvPr/>
        </p:nvPicPr>
        <p:blipFill>
          <a:blip r:embed="rId3"/>
          <a:stretch>
            <a:fillRect/>
          </a:stretch>
        </p:blipFill>
        <p:spPr>
          <a:xfrm>
            <a:off x="1897039" y="227293"/>
            <a:ext cx="8373721" cy="6384961"/>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0745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Troops of the West Indies Regiment in camp on the Albert - Amiens road, September 1916.">
            <a:extLst>
              <a:ext uri="{FF2B5EF4-FFF2-40B4-BE49-F238E27FC236}">
                <a16:creationId xmlns:a16="http://schemas.microsoft.com/office/drawing/2014/main" id="{B4C6AAB0-4ECC-D6B5-9908-E251DB7D74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668" r="1" b="15486"/>
          <a:stretch/>
        </p:blipFill>
        <p:spPr bwMode="auto">
          <a:xfrm>
            <a:off x="196850" y="173518"/>
            <a:ext cx="11798300"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61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8D150E-DDED-F7BB-F7EA-93CAF1C46515}"/>
              </a:ext>
            </a:extLst>
          </p:cNvPr>
          <p:cNvSpPr>
            <a:spLocks noGrp="1"/>
          </p:cNvSpPr>
          <p:nvPr>
            <p:ph idx="1"/>
          </p:nvPr>
        </p:nvSpPr>
        <p:spPr>
          <a:xfrm>
            <a:off x="292308" y="2497085"/>
            <a:ext cx="11607383" cy="2540136"/>
          </a:xfrm>
        </p:spPr>
        <p:txBody>
          <a:bodyPr>
            <a:normAutofit fontScale="85000" lnSpcReduction="20000"/>
          </a:bodyPr>
          <a:lstStyle/>
          <a:p>
            <a:pPr marL="0" indent="0">
              <a:buNone/>
            </a:pPr>
            <a:r>
              <a:rPr lang="en-GB" sz="4000" dirty="0"/>
              <a:t>The British government needed to rebuild Britain after World War II and were short of labour.  </a:t>
            </a:r>
          </a:p>
          <a:p>
            <a:pPr marL="0" indent="0">
              <a:buNone/>
            </a:pPr>
            <a:endParaRPr lang="en-GB" sz="4000" dirty="0"/>
          </a:p>
          <a:p>
            <a:pPr marL="0" indent="0">
              <a:buNone/>
            </a:pPr>
            <a:r>
              <a:rPr lang="en-GB" sz="4000" dirty="0"/>
              <a:t>They began to recruit people from the Caribbean – from commonwealth countries where people were already British Subjects. </a:t>
            </a:r>
          </a:p>
          <a:p>
            <a:pPr marL="0" indent="0">
              <a:buNone/>
            </a:pPr>
            <a:endParaRPr lang="en-GB" sz="3200" dirty="0"/>
          </a:p>
          <a:p>
            <a:pPr marL="0" indent="0">
              <a:buNone/>
            </a:pPr>
            <a:endParaRPr lang="en-GB" sz="3200" dirty="0"/>
          </a:p>
        </p:txBody>
      </p:sp>
      <p:sp>
        <p:nvSpPr>
          <p:cNvPr id="4" name="TextBox 3">
            <a:extLst>
              <a:ext uri="{FF2B5EF4-FFF2-40B4-BE49-F238E27FC236}">
                <a16:creationId xmlns:a16="http://schemas.microsoft.com/office/drawing/2014/main" id="{FEFB4CC7-CCFF-6315-3124-689A689EDD84}"/>
              </a:ext>
            </a:extLst>
          </p:cNvPr>
          <p:cNvSpPr txBox="1"/>
          <p:nvPr/>
        </p:nvSpPr>
        <p:spPr>
          <a:xfrm>
            <a:off x="420325" y="749808"/>
            <a:ext cx="11027963"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prstClr val="black"/>
                </a:solidFill>
                <a:effectLst/>
                <a:highlight>
                  <a:srgbClr val="BFF3FD"/>
                </a:highlight>
                <a:uLnTx/>
                <a:uFillTx/>
                <a:latin typeface="Cascadia Code SemiBold" panose="020B0609020000020004" pitchFamily="49" charset="0"/>
                <a:ea typeface="Cascadia Code SemiBold" panose="020B0609020000020004" pitchFamily="49" charset="0"/>
                <a:cs typeface="Cascadia Code SemiBold" panose="020B0609020000020004" pitchFamily="49" charset="0"/>
              </a:rPr>
              <a:t>COME AND JOIN US</a:t>
            </a:r>
          </a:p>
        </p:txBody>
      </p:sp>
    </p:spTree>
    <p:extLst>
      <p:ext uri="{BB962C8B-B14F-4D97-AF65-F5344CB8AC3E}">
        <p14:creationId xmlns:p14="http://schemas.microsoft.com/office/powerpoint/2010/main" val="672098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669C795-384C-7E5E-56B4-0662771DDD44}"/>
              </a:ext>
            </a:extLst>
          </p:cNvPr>
          <p:cNvSpPr/>
          <p:nvPr/>
        </p:nvSpPr>
        <p:spPr>
          <a:xfrm>
            <a:off x="7975476" y="1420586"/>
            <a:ext cx="2932010" cy="16328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2">
            <a:extLst>
              <a:ext uri="{FF2B5EF4-FFF2-40B4-BE49-F238E27FC236}">
                <a16:creationId xmlns:a16="http://schemas.microsoft.com/office/drawing/2014/main" id="{F685BFFA-2388-1814-EAFF-80D61D01E51D}"/>
              </a:ext>
            </a:extLst>
          </p:cNvPr>
          <p:cNvSpPr>
            <a:spLocks noGrp="1"/>
          </p:cNvSpPr>
          <p:nvPr>
            <p:ph type="title"/>
          </p:nvPr>
        </p:nvSpPr>
        <p:spPr/>
        <p:txBody>
          <a:bodyPr/>
          <a:lstStyle/>
          <a:p>
            <a:endParaRPr lang="en-GB"/>
          </a:p>
        </p:txBody>
      </p:sp>
      <p:pic>
        <p:nvPicPr>
          <p:cNvPr id="15" name="Picture 14">
            <a:extLst>
              <a:ext uri="{FF2B5EF4-FFF2-40B4-BE49-F238E27FC236}">
                <a16:creationId xmlns:a16="http://schemas.microsoft.com/office/drawing/2014/main" id="{8E19D8E1-FEB0-E4CC-5E15-6941D7BC0E42}"/>
              </a:ext>
            </a:extLst>
          </p:cNvPr>
          <p:cNvPicPr>
            <a:picLocks noChangeAspect="1"/>
          </p:cNvPicPr>
          <p:nvPr/>
        </p:nvPicPr>
        <p:blipFill>
          <a:blip r:embed="rId3"/>
          <a:stretch>
            <a:fillRect/>
          </a:stretch>
        </p:blipFill>
        <p:spPr>
          <a:xfrm>
            <a:off x="334735" y="257156"/>
            <a:ext cx="11522529" cy="63436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2708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A9F385-53EB-1977-AD3C-4C3B9EF8969C}"/>
              </a:ext>
            </a:extLst>
          </p:cNvPr>
          <p:cNvSpPr>
            <a:spLocks noGrp="1"/>
          </p:cNvSpPr>
          <p:nvPr>
            <p:ph type="title"/>
          </p:nvPr>
        </p:nvSpPr>
        <p:spPr>
          <a:xfrm>
            <a:off x="838200" y="557189"/>
            <a:ext cx="3966463" cy="5571900"/>
          </a:xfrm>
        </p:spPr>
        <p:txBody>
          <a:bodyPr vert="horz" lIns="91440" tIns="45720" rIns="91440" bIns="45720" rtlCol="0" anchor="ctr">
            <a:normAutofit/>
          </a:bodyPr>
          <a:lstStyle/>
          <a:p>
            <a:r>
              <a:rPr lang="en-US" sz="5200" b="1" kern="1200">
                <a:solidFill>
                  <a:schemeClr val="tx1"/>
                </a:solidFill>
                <a:latin typeface="+mj-lt"/>
                <a:ea typeface="+mj-ea"/>
                <a:cs typeface="+mj-cs"/>
              </a:rPr>
              <a:t>The Windrush story is our story…</a:t>
            </a:r>
          </a:p>
        </p:txBody>
      </p:sp>
      <p:pic>
        <p:nvPicPr>
          <p:cNvPr id="5" name="Picture 4">
            <a:extLst>
              <a:ext uri="{FF2B5EF4-FFF2-40B4-BE49-F238E27FC236}">
                <a16:creationId xmlns:a16="http://schemas.microsoft.com/office/drawing/2014/main" id="{F3CC9BE2-255E-324D-82A7-A79EA6400600}"/>
              </a:ext>
            </a:extLst>
          </p:cNvPr>
          <p:cNvPicPr>
            <a:picLocks noChangeAspect="1"/>
          </p:cNvPicPr>
          <p:nvPr/>
        </p:nvPicPr>
        <p:blipFill>
          <a:blip r:embed="rId3"/>
          <a:stretch>
            <a:fillRect/>
          </a:stretch>
        </p:blipFill>
        <p:spPr>
          <a:xfrm>
            <a:off x="4952058" y="1162817"/>
            <a:ext cx="6833848" cy="45323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1137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132B666F-8478-75A0-71F5-D046E9785B70}"/>
              </a:ext>
            </a:extLst>
          </p:cNvPr>
          <p:cNvPicPr>
            <a:picLocks noChangeAspect="1"/>
          </p:cNvPicPr>
          <p:nvPr/>
        </p:nvPicPr>
        <p:blipFill>
          <a:blip r:embed="rId4"/>
          <a:stretch>
            <a:fillRect/>
          </a:stretch>
        </p:blipFill>
        <p:spPr>
          <a:xfrm>
            <a:off x="124918" y="0"/>
            <a:ext cx="12067082" cy="7256943"/>
          </a:xfrm>
          <a:prstGeom prst="rect">
            <a:avLst/>
          </a:prstGeom>
        </p:spPr>
      </p:pic>
      <p:sp>
        <p:nvSpPr>
          <p:cNvPr id="7" name="TextBox 6">
            <a:extLst>
              <a:ext uri="{FF2B5EF4-FFF2-40B4-BE49-F238E27FC236}">
                <a16:creationId xmlns:a16="http://schemas.microsoft.com/office/drawing/2014/main" id="{884481B0-BD9F-8B9C-E4CA-B11799417F33}"/>
              </a:ext>
            </a:extLst>
          </p:cNvPr>
          <p:cNvSpPr txBox="1"/>
          <p:nvPr/>
        </p:nvSpPr>
        <p:spPr>
          <a:xfrm>
            <a:off x="1199213" y="2274838"/>
            <a:ext cx="3237875" cy="2308324"/>
          </a:xfrm>
          <a:prstGeom prst="rect">
            <a:avLst/>
          </a:prstGeom>
          <a:noFill/>
        </p:spPr>
        <p:txBody>
          <a:bodyPr wrap="square" rtlCol="0">
            <a:spAutoFit/>
          </a:bodyPr>
          <a:lstStyle/>
          <a:p>
            <a:r>
              <a:rPr lang="en-GB" sz="4800" b="1" dirty="0"/>
              <a:t>Talking with Windrush elders…</a:t>
            </a:r>
          </a:p>
        </p:txBody>
      </p:sp>
    </p:spTree>
    <p:extLst>
      <p:ext uri="{BB962C8B-B14F-4D97-AF65-F5344CB8AC3E}">
        <p14:creationId xmlns:p14="http://schemas.microsoft.com/office/powerpoint/2010/main" val="3221706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 close-up of a person&#10;&#10;Description automatically generated">
            <a:extLst>
              <a:ext uri="{FF2B5EF4-FFF2-40B4-BE49-F238E27FC236}">
                <a16:creationId xmlns:a16="http://schemas.microsoft.com/office/drawing/2014/main" id="{E2D9B59E-4E4C-7290-7947-9BAA8F4BB3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7064" y="2592464"/>
            <a:ext cx="2907566" cy="361188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person holding a medal&#10;&#10;Description automatically generated with low confidence">
            <a:extLst>
              <a:ext uri="{FF2B5EF4-FFF2-40B4-BE49-F238E27FC236}">
                <a16:creationId xmlns:a16="http://schemas.microsoft.com/office/drawing/2014/main" id="{A7D09C99-CB04-D62D-1C1F-96DDB1B7C9FC}"/>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8639" r="3671" b="1"/>
          <a:stretch/>
        </p:blipFill>
        <p:spPr bwMode="auto">
          <a:xfrm>
            <a:off x="3535680" y="2577378"/>
            <a:ext cx="2560320" cy="3626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in a suit holding a medal&#10;&#10;Description automatically generated with medium confidence">
            <a:extLst>
              <a:ext uri="{FF2B5EF4-FFF2-40B4-BE49-F238E27FC236}">
                <a16:creationId xmlns:a16="http://schemas.microsoft.com/office/drawing/2014/main" id="{9DFE9D24-4784-2E4F-CC06-19C47920D30B}"/>
              </a:ext>
            </a:extLst>
          </p:cNvPr>
          <p:cNvPicPr>
            <a:picLocks noChangeAspect="1"/>
          </p:cNvPicPr>
          <p:nvPr/>
        </p:nvPicPr>
        <p:blipFill rotWithShape="1">
          <a:blip r:embed="rId5"/>
          <a:srcRect l="12665" r="1" b="1"/>
          <a:stretch/>
        </p:blipFill>
        <p:spPr>
          <a:xfrm>
            <a:off x="6328171" y="2592464"/>
            <a:ext cx="2560320" cy="3641752"/>
          </a:xfrm>
          <a:prstGeom prst="rect">
            <a:avLst/>
          </a:prstGeom>
        </p:spPr>
      </p:pic>
      <p:pic>
        <p:nvPicPr>
          <p:cNvPr id="1028" name="Picture 4" descr="A person in a suit holding a book&#10;&#10;Description automatically generated with medium confidence">
            <a:extLst>
              <a:ext uri="{FF2B5EF4-FFF2-40B4-BE49-F238E27FC236}">
                <a16:creationId xmlns:a16="http://schemas.microsoft.com/office/drawing/2014/main" id="{0060FB5D-AB8B-0BC2-DBD8-D566A2B715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32" r="10705" b="1"/>
          <a:stretch/>
        </p:blipFill>
        <p:spPr bwMode="auto">
          <a:xfrm>
            <a:off x="9097324" y="2622610"/>
            <a:ext cx="2560320" cy="36116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A6C42D0-8BE1-A914-D734-751878B323B1}"/>
              </a:ext>
            </a:extLst>
          </p:cNvPr>
          <p:cNvSpPr txBox="1"/>
          <p:nvPr/>
        </p:nvSpPr>
        <p:spPr>
          <a:xfrm>
            <a:off x="243841" y="816864"/>
            <a:ext cx="1170431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2060"/>
                </a:solidFill>
                <a:effectLst/>
                <a:uLnTx/>
                <a:uFillTx/>
                <a:latin typeface="Calibri" panose="020F0502020204030204"/>
                <a:ea typeface="+mn-ea"/>
                <a:cs typeface="+mn-cs"/>
              </a:rPr>
              <a:t>The Windrush Generation and their descendants have contributed so much… </a:t>
            </a:r>
          </a:p>
        </p:txBody>
      </p:sp>
    </p:spTree>
    <p:extLst>
      <p:ext uri="{BB962C8B-B14F-4D97-AF65-F5344CB8AC3E}">
        <p14:creationId xmlns:p14="http://schemas.microsoft.com/office/powerpoint/2010/main" val="3763445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0EC1-4E69-9C7E-AD46-C38A078D5F57}"/>
              </a:ext>
            </a:extLst>
          </p:cNvPr>
          <p:cNvSpPr>
            <a:spLocks noGrp="1"/>
          </p:cNvSpPr>
          <p:nvPr>
            <p:ph type="title"/>
          </p:nvPr>
        </p:nvSpPr>
        <p:spPr>
          <a:xfrm>
            <a:off x="648929" y="629266"/>
            <a:ext cx="4944152" cy="1622321"/>
          </a:xfrm>
        </p:spPr>
        <p:txBody>
          <a:bodyPr>
            <a:normAutofit fontScale="90000"/>
          </a:bodyPr>
          <a:lstStyle/>
          <a:p>
            <a:r>
              <a:rPr lang="en-US" sz="4000" b="1" dirty="0"/>
              <a:t>“You have to treat them as human beings… with respect and love”. </a:t>
            </a:r>
            <a:br>
              <a:rPr lang="en-US" sz="2400" dirty="0"/>
            </a:br>
            <a:endParaRPr lang="en-GB" sz="2400" dirty="0"/>
          </a:p>
        </p:txBody>
      </p:sp>
      <p:sp>
        <p:nvSpPr>
          <p:cNvPr id="3" name="Content Placeholder 2">
            <a:extLst>
              <a:ext uri="{FF2B5EF4-FFF2-40B4-BE49-F238E27FC236}">
                <a16:creationId xmlns:a16="http://schemas.microsoft.com/office/drawing/2014/main" id="{B15EE32E-4003-A632-60FD-3DA55BF8503F}"/>
              </a:ext>
            </a:extLst>
          </p:cNvPr>
          <p:cNvSpPr>
            <a:spLocks noGrp="1"/>
          </p:cNvSpPr>
          <p:nvPr>
            <p:ph idx="1"/>
          </p:nvPr>
        </p:nvSpPr>
        <p:spPr>
          <a:xfrm>
            <a:off x="648930" y="2438400"/>
            <a:ext cx="4944151" cy="3785419"/>
          </a:xfrm>
        </p:spPr>
        <p:txBody>
          <a:bodyPr>
            <a:normAutofit/>
          </a:bodyPr>
          <a:lstStyle/>
          <a:p>
            <a:r>
              <a:rPr lang="en-GB" dirty="0"/>
              <a:t>Pearline Stoddart’s calling was to become a nurse</a:t>
            </a:r>
          </a:p>
          <a:p>
            <a:endParaRPr lang="en-GB" dirty="0"/>
          </a:p>
          <a:p>
            <a:r>
              <a:rPr lang="en-GB" dirty="0"/>
              <a:t>She loved helping people </a:t>
            </a:r>
          </a:p>
          <a:p>
            <a:endParaRPr lang="en-GB" dirty="0"/>
          </a:p>
          <a:p>
            <a:r>
              <a:rPr lang="en-GB" dirty="0"/>
              <a:t>She said that she had to deal with racist name calling even from her colleagues. </a:t>
            </a:r>
          </a:p>
          <a:p>
            <a:endParaRPr lang="en-GB" sz="2400" dirty="0"/>
          </a:p>
        </p:txBody>
      </p:sp>
      <p:sp>
        <p:nvSpPr>
          <p:cNvPr id="22" name="Rectangle 21">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5ED2A19-E992-8803-4ED2-CBE0CF5B99C6}"/>
              </a:ext>
            </a:extLst>
          </p:cNvPr>
          <p:cNvPicPr>
            <a:picLocks noChangeAspect="1"/>
          </p:cNvPicPr>
          <p:nvPr/>
        </p:nvPicPr>
        <p:blipFill rotWithShape="1">
          <a:blip r:embed="rId3"/>
          <a:srcRect r="-1" b="9889"/>
          <a:stretch/>
        </p:blipFill>
        <p:spPr>
          <a:xfrm>
            <a:off x="6928125" y="833418"/>
            <a:ext cx="4428699" cy="5187917"/>
          </a:xfrm>
          <a:prstGeom prst="rect">
            <a:avLst/>
          </a:prstGeom>
          <a:effectLst/>
        </p:spPr>
      </p:pic>
    </p:spTree>
    <p:extLst>
      <p:ext uri="{BB962C8B-B14F-4D97-AF65-F5344CB8AC3E}">
        <p14:creationId xmlns:p14="http://schemas.microsoft.com/office/powerpoint/2010/main" val="2150640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FCD3-C083-17C1-17FB-CA345DA892D1}"/>
              </a:ext>
            </a:extLst>
          </p:cNvPr>
          <p:cNvSpPr>
            <a:spLocks noGrp="1"/>
          </p:cNvSpPr>
          <p:nvPr>
            <p:ph type="title"/>
          </p:nvPr>
        </p:nvSpPr>
        <p:spPr>
          <a:xfrm>
            <a:off x="648929" y="629266"/>
            <a:ext cx="4944152" cy="1622321"/>
          </a:xfrm>
        </p:spPr>
        <p:txBody>
          <a:bodyPr>
            <a:normAutofit/>
          </a:bodyPr>
          <a:lstStyle/>
          <a:p>
            <a:r>
              <a:rPr lang="en-GB" b="1" dirty="0"/>
              <a:t>“I had never seen snow…”</a:t>
            </a:r>
          </a:p>
        </p:txBody>
      </p:sp>
      <p:sp>
        <p:nvSpPr>
          <p:cNvPr id="3" name="Content Placeholder 2">
            <a:extLst>
              <a:ext uri="{FF2B5EF4-FFF2-40B4-BE49-F238E27FC236}">
                <a16:creationId xmlns:a16="http://schemas.microsoft.com/office/drawing/2014/main" id="{9CF6A1A6-EC57-9FA2-DA7A-19654CD71E77}"/>
              </a:ext>
            </a:extLst>
          </p:cNvPr>
          <p:cNvSpPr>
            <a:spLocks noGrp="1"/>
          </p:cNvSpPr>
          <p:nvPr>
            <p:ph idx="1"/>
          </p:nvPr>
        </p:nvSpPr>
        <p:spPr>
          <a:xfrm>
            <a:off x="648930" y="2438400"/>
            <a:ext cx="4944151" cy="3785419"/>
          </a:xfrm>
        </p:spPr>
        <p:txBody>
          <a:bodyPr>
            <a:normAutofit lnSpcReduction="10000"/>
          </a:bodyPr>
          <a:lstStyle/>
          <a:p>
            <a:pPr marL="0" indent="0">
              <a:buNone/>
            </a:pPr>
            <a:r>
              <a:rPr lang="en-GB" b="1" dirty="0"/>
              <a:t>This is Jules Jarvis. </a:t>
            </a:r>
          </a:p>
          <a:p>
            <a:pPr marL="0" indent="0">
              <a:buNone/>
            </a:pPr>
            <a:endParaRPr lang="en-GB" b="1" dirty="0"/>
          </a:p>
          <a:p>
            <a:pPr marL="0" indent="0">
              <a:buNone/>
            </a:pPr>
            <a:r>
              <a:rPr lang="en-GB" b="1" dirty="0"/>
              <a:t>He came to the UK when he was 18 with his father. </a:t>
            </a:r>
          </a:p>
          <a:p>
            <a:pPr marL="0" indent="0">
              <a:buNone/>
            </a:pPr>
            <a:endParaRPr lang="en-GB" b="1" dirty="0"/>
          </a:p>
          <a:p>
            <a:pPr marL="0" indent="0">
              <a:buNone/>
            </a:pPr>
            <a:r>
              <a:rPr lang="en-GB" b="1" dirty="0"/>
              <a:t>He wanted to stay in Dominica and become a surveyor but his dad decided they would travel to Britain. </a:t>
            </a:r>
          </a:p>
        </p:txBody>
      </p:sp>
      <p:sp>
        <p:nvSpPr>
          <p:cNvPr id="31" name="Rectangle 30">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0DC204D-0103-E9D6-0FBF-172DCA182EAB}"/>
              </a:ext>
            </a:extLst>
          </p:cNvPr>
          <p:cNvPicPr>
            <a:picLocks noChangeAspect="1"/>
          </p:cNvPicPr>
          <p:nvPr/>
        </p:nvPicPr>
        <p:blipFill rotWithShape="1">
          <a:blip r:embed="rId3"/>
          <a:srcRect r="-1" b="13337"/>
          <a:stretch/>
        </p:blipFill>
        <p:spPr>
          <a:xfrm>
            <a:off x="6928129" y="833418"/>
            <a:ext cx="4428690" cy="5187917"/>
          </a:xfrm>
          <a:prstGeom prst="rect">
            <a:avLst/>
          </a:prstGeom>
          <a:effectLst/>
        </p:spPr>
      </p:pic>
    </p:spTree>
    <p:extLst>
      <p:ext uri="{BB962C8B-B14F-4D97-AF65-F5344CB8AC3E}">
        <p14:creationId xmlns:p14="http://schemas.microsoft.com/office/powerpoint/2010/main" val="3081215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0CD7-447E-D81A-ED1C-B6C1DF5ED1A5}"/>
              </a:ext>
            </a:extLst>
          </p:cNvPr>
          <p:cNvSpPr>
            <a:spLocks noGrp="1"/>
          </p:cNvSpPr>
          <p:nvPr>
            <p:ph type="title"/>
          </p:nvPr>
        </p:nvSpPr>
        <p:spPr>
          <a:xfrm>
            <a:off x="3247244" y="0"/>
            <a:ext cx="5697512" cy="930710"/>
          </a:xfrm>
        </p:spPr>
        <p:txBody>
          <a:bodyPr/>
          <a:lstStyle/>
          <a:p>
            <a:r>
              <a:rPr lang="en-GB" b="1" dirty="0"/>
              <a:t>The Windrush </a:t>
            </a:r>
            <a:r>
              <a:rPr lang="en-GB" b="1" dirty="0">
                <a:solidFill>
                  <a:schemeClr val="accent1"/>
                </a:solidFill>
              </a:rPr>
              <a:t>Scandal</a:t>
            </a:r>
          </a:p>
        </p:txBody>
      </p:sp>
      <p:sp>
        <p:nvSpPr>
          <p:cNvPr id="7" name="TextBox 6">
            <a:extLst>
              <a:ext uri="{FF2B5EF4-FFF2-40B4-BE49-F238E27FC236}">
                <a16:creationId xmlns:a16="http://schemas.microsoft.com/office/drawing/2014/main" id="{3EB0C327-1F35-4358-D508-1461CD209362}"/>
              </a:ext>
            </a:extLst>
          </p:cNvPr>
          <p:cNvSpPr txBox="1"/>
          <p:nvPr/>
        </p:nvSpPr>
        <p:spPr>
          <a:xfrm>
            <a:off x="624839" y="824030"/>
            <a:ext cx="10588427" cy="64325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The people in the Windrush generation were British subjects and had the right to come to the UK when they travelled.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41205"/>
                </a:solidFill>
                <a:effectLst/>
                <a:uLnTx/>
                <a:uFillTx/>
                <a:latin typeface="Calibri" panose="020F0502020204030204"/>
                <a:ea typeface="+mn-ea"/>
                <a:cs typeface="+mn-cs"/>
              </a:rPr>
              <a:t>‘After years of living in the UK, people from the Windrush Generation  started to face problems again, in what we now know as the </a:t>
            </a:r>
            <a:r>
              <a:rPr kumimoji="0" lang="en-US" sz="2600" b="1" i="0" u="none" strike="noStrike" kern="1200" cap="none" spc="0" normalizeH="0" baseline="0" noProof="0" dirty="0">
                <a:ln>
                  <a:noFill/>
                </a:ln>
                <a:solidFill>
                  <a:srgbClr val="041205"/>
                </a:solidFill>
                <a:effectLst/>
                <a:uLnTx/>
                <a:uFillTx/>
                <a:latin typeface="Calibri" panose="020F0502020204030204"/>
                <a:ea typeface="+mn-ea"/>
                <a:cs typeface="+mn-cs"/>
              </a:rPr>
              <a:t>Windrush Scandal</a:t>
            </a:r>
            <a:r>
              <a:rPr kumimoji="0" lang="en-US" sz="2600" b="0" i="0" u="none" strike="noStrike" kern="1200" cap="none" spc="0" normalizeH="0" baseline="0" noProof="0" dirty="0">
                <a:ln>
                  <a:noFill/>
                </a:ln>
                <a:solidFill>
                  <a:srgbClr val="041205"/>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rgbClr val="041205"/>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41205"/>
                </a:solidFill>
                <a:effectLst/>
                <a:uLnTx/>
                <a:uFillTx/>
                <a:latin typeface="Calibri" panose="020F0502020204030204"/>
                <a:ea typeface="+mn-ea"/>
                <a:cs typeface="+mn-cs"/>
              </a:rPr>
              <a:t> ‘They were told they were not British citizens after all because they did not possess the correct paperwork and might be forced to go back to the Caribbean. After living and working in the UK for decades, this was upsetting and unexpected as they had worked so hard to help the UK.’</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‘In April 2018, the UK government apologized and promised it would help anyone who was affected’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Source: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009C814-3AA7-13F8-096F-0AF6F9296FA8}"/>
              </a:ext>
            </a:extLst>
          </p:cNvPr>
          <p:cNvSpPr txBox="1"/>
          <p:nvPr/>
        </p:nvSpPr>
        <p:spPr>
          <a:xfrm>
            <a:off x="-2658533" y="1574800"/>
            <a:ext cx="2336800" cy="2308324"/>
          </a:xfrm>
          <a:prstGeom prst="rect">
            <a:avLst/>
          </a:prstGeom>
          <a:noFill/>
        </p:spPr>
        <p:txBody>
          <a:bodyPr wrap="square" rtlCol="0">
            <a:spAutoFit/>
          </a:bodyPr>
          <a:lstStyle/>
          <a:p>
            <a:r>
              <a:rPr lang="en-GB" dirty="0"/>
              <a:t>This slide uses text from </a:t>
            </a:r>
            <a:r>
              <a:rPr lang="en-US" sz="1800" b="0" i="1" dirty="0">
                <a:solidFill>
                  <a:srgbClr val="041205"/>
                </a:solidFill>
                <a:effectLst/>
                <a:latin typeface="Roboto" panose="02000000000000000000" pitchFamily="2" charset="0"/>
              </a:rPr>
              <a:t>https://windrush-monument.levellingup.gov.uk/celebrating-the-windrush-generation/</a:t>
            </a:r>
          </a:p>
          <a:p>
            <a:endParaRPr lang="en-GB" dirty="0"/>
          </a:p>
        </p:txBody>
      </p:sp>
    </p:spTree>
    <p:extLst>
      <p:ext uri="{BB962C8B-B14F-4D97-AF65-F5344CB8AC3E}">
        <p14:creationId xmlns:p14="http://schemas.microsoft.com/office/powerpoint/2010/main" val="3705011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90471F-1F0A-AF71-14B1-7D46277B3FC6}"/>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600" b="1" kern="1200">
                <a:solidFill>
                  <a:schemeClr val="tx1"/>
                </a:solidFill>
                <a:latin typeface="+mj-lt"/>
                <a:ea typeface="+mj-ea"/>
                <a:cs typeface="+mj-cs"/>
              </a:rPr>
              <a:t>The story of Windrush is our story…</a:t>
            </a:r>
          </a:p>
        </p:txBody>
      </p:sp>
      <p:sp>
        <p:nvSpPr>
          <p:cNvPr id="3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3922459D-FD50-7BBF-D80C-EE3D6CD93034}"/>
              </a:ext>
            </a:extLst>
          </p:cNvPr>
          <p:cNvPicPr>
            <a:picLocks noChangeAspect="1"/>
          </p:cNvPicPr>
          <p:nvPr/>
        </p:nvPicPr>
        <p:blipFill rotWithShape="1">
          <a:blip r:embed="rId3"/>
          <a:srcRect l="387" r="7662" b="-1"/>
          <a:stretch/>
        </p:blipFill>
        <p:spPr>
          <a:xfrm>
            <a:off x="4210692" y="214805"/>
            <a:ext cx="7781439" cy="6643196"/>
          </a:xfrm>
          <a:prstGeom prst="rect">
            <a:avLst/>
          </a:prstGeom>
        </p:spPr>
      </p:pic>
    </p:spTree>
    <p:extLst>
      <p:ext uri="{BB962C8B-B14F-4D97-AF65-F5344CB8AC3E}">
        <p14:creationId xmlns:p14="http://schemas.microsoft.com/office/powerpoint/2010/main" val="1965748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F89E9-88C2-C6C9-3630-502B012F5CA5}"/>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dirty="0">
                <a:solidFill>
                  <a:schemeClr val="tx1"/>
                </a:solidFill>
                <a:latin typeface="+mj-lt"/>
                <a:ea typeface="+mj-ea"/>
                <a:cs typeface="+mj-cs"/>
              </a:rPr>
              <a:t>How can we celebrate Windrush? </a:t>
            </a:r>
          </a:p>
        </p:txBody>
      </p:sp>
      <p:sp>
        <p:nvSpPr>
          <p:cNvPr id="308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55FC735-AE9F-CC63-72F7-D2EDC30ADC71}"/>
              </a:ext>
            </a:extLst>
          </p:cNvPr>
          <p:cNvPicPr>
            <a:picLocks noChangeAspect="1"/>
          </p:cNvPicPr>
          <p:nvPr/>
        </p:nvPicPr>
        <p:blipFill>
          <a:blip r:embed="rId3"/>
          <a:stretch>
            <a:fillRect/>
          </a:stretch>
        </p:blipFill>
        <p:spPr>
          <a:xfrm>
            <a:off x="5366208" y="1746395"/>
            <a:ext cx="5982595" cy="3365209"/>
          </a:xfrm>
          <a:prstGeom prst="rect">
            <a:avLst/>
          </a:prstGeom>
        </p:spPr>
      </p:pic>
    </p:spTree>
    <p:extLst>
      <p:ext uri="{BB962C8B-B14F-4D97-AF65-F5344CB8AC3E}">
        <p14:creationId xmlns:p14="http://schemas.microsoft.com/office/powerpoint/2010/main" val="4286255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F13D-29AA-BA71-3CAD-98256B324D1B}"/>
              </a:ext>
            </a:extLst>
          </p:cNvPr>
          <p:cNvSpPr>
            <a:spLocks noGrp="1"/>
          </p:cNvSpPr>
          <p:nvPr>
            <p:ph type="title"/>
          </p:nvPr>
        </p:nvSpPr>
        <p:spPr>
          <a:xfrm>
            <a:off x="943131" y="2388797"/>
            <a:ext cx="10515600" cy="1325563"/>
          </a:xfrm>
        </p:spPr>
        <p:txBody>
          <a:bodyPr>
            <a:normAutofit fontScale="90000"/>
          </a:bodyPr>
          <a:lstStyle/>
          <a:p>
            <a:r>
              <a:rPr lang="en-GB" b="1" dirty="0">
                <a:solidFill>
                  <a:srgbClr val="00B050"/>
                </a:solidFill>
              </a:rPr>
              <a:t>An example of a suggested resource for a tutorial activity is on the next slide. There are lots more activities on our Windrush lesson, which can be found on the website... </a:t>
            </a:r>
          </a:p>
        </p:txBody>
      </p:sp>
      <p:sp>
        <p:nvSpPr>
          <p:cNvPr id="4" name="TextBox 3">
            <a:extLst>
              <a:ext uri="{FF2B5EF4-FFF2-40B4-BE49-F238E27FC236}">
                <a16:creationId xmlns:a16="http://schemas.microsoft.com/office/drawing/2014/main" id="{8CD873C6-2817-6D92-5D46-FAA8560BEAB3}"/>
              </a:ext>
            </a:extLst>
          </p:cNvPr>
          <p:cNvSpPr txBox="1"/>
          <p:nvPr/>
        </p:nvSpPr>
        <p:spPr>
          <a:xfrm>
            <a:off x="3526436" y="5309229"/>
            <a:ext cx="6093500" cy="523220"/>
          </a:xfrm>
          <a:prstGeom prst="rect">
            <a:avLst/>
          </a:prstGeom>
          <a:noFill/>
        </p:spPr>
        <p:txBody>
          <a:bodyPr wrap="square">
            <a:spAutoFit/>
          </a:bodyPr>
          <a:lstStyle/>
          <a:p>
            <a:r>
              <a:rPr lang="en-GB" sz="2800" dirty="0"/>
              <a:t>https://thelinkingnetwork.org.uk</a:t>
            </a:r>
            <a:r>
              <a:rPr lang="en-GB" dirty="0"/>
              <a:t>/</a:t>
            </a:r>
          </a:p>
        </p:txBody>
      </p:sp>
    </p:spTree>
    <p:extLst>
      <p:ext uri="{BB962C8B-B14F-4D97-AF65-F5344CB8AC3E}">
        <p14:creationId xmlns:p14="http://schemas.microsoft.com/office/powerpoint/2010/main" val="221443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ree Tree Bare illustration and picture">
            <a:extLst>
              <a:ext uri="{FF2B5EF4-FFF2-40B4-BE49-F238E27FC236}">
                <a16:creationId xmlns:a16="http://schemas.microsoft.com/office/drawing/2014/main" id="{97A562E0-F4E3-AF77-AA7B-0F50184948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51740" y="914400"/>
            <a:ext cx="4012320" cy="4968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367694"/>
      </p:ext>
    </p:extLst>
  </p:cSld>
  <p:clrMapOvr>
    <a:masterClrMapping/>
  </p:clrMapOvr>
</p:sld>
</file>

<file path=ppt/theme/theme1.xml><?xml version="1.0" encoding="utf-8"?>
<a:theme xmlns:a="http://schemas.openxmlformats.org/drawingml/2006/main" name="BrushVTI">
  <a:themeElements>
    <a:clrScheme name="AnalogousFromLightSeedLeftStep">
      <a:dk1>
        <a:srgbClr val="000000"/>
      </a:dk1>
      <a:lt1>
        <a:srgbClr val="FFFFFF"/>
      </a:lt1>
      <a:dk2>
        <a:srgbClr val="242A41"/>
      </a:dk2>
      <a:lt2>
        <a:srgbClr val="E8E6E2"/>
      </a:lt2>
      <a:accent1>
        <a:srgbClr val="92A4C4"/>
      </a:accent1>
      <a:accent2>
        <a:srgbClr val="7AA9B6"/>
      </a:accent2>
      <a:accent3>
        <a:srgbClr val="80AAA1"/>
      </a:accent3>
      <a:accent4>
        <a:srgbClr val="77AE8C"/>
      </a:accent4>
      <a:accent5>
        <a:srgbClr val="83AC81"/>
      </a:accent5>
      <a:accent6>
        <a:srgbClr val="8DAA74"/>
      </a:accent6>
      <a:hlink>
        <a:srgbClr val="96805A"/>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7470</TotalTime>
  <Words>3121</Words>
  <Application>Microsoft Office PowerPoint</Application>
  <PresentationFormat>Widescreen</PresentationFormat>
  <Paragraphs>215</Paragraphs>
  <Slides>23</Slides>
  <Notes>23</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23</vt:i4>
      </vt:variant>
    </vt:vector>
  </HeadingPairs>
  <TitlesOfParts>
    <vt:vector size="43" baseType="lpstr">
      <vt:lpstr>ＭＳ Ｐゴシック</vt:lpstr>
      <vt:lpstr>Arial</vt:lpstr>
      <vt:lpstr>Arial</vt:lpstr>
      <vt:lpstr>Bahnschrift</vt:lpstr>
      <vt:lpstr>Bebas Neue</vt:lpstr>
      <vt:lpstr>Calibri</vt:lpstr>
      <vt:lpstr>Calibri Light</vt:lpstr>
      <vt:lpstr>Cascadia Code SemiBold</vt:lpstr>
      <vt:lpstr>Century Gothic</vt:lpstr>
      <vt:lpstr>Elephant</vt:lpstr>
      <vt:lpstr>Google Sans</vt:lpstr>
      <vt:lpstr>Helvetica Neue</vt:lpstr>
      <vt:lpstr>Oxygen</vt:lpstr>
      <vt:lpstr>quasimoda</vt:lpstr>
      <vt:lpstr>Roboto</vt:lpstr>
      <vt:lpstr>Ubuntu</vt:lpstr>
      <vt:lpstr>Verdana</vt:lpstr>
      <vt:lpstr>BrushVTI</vt:lpstr>
      <vt:lpstr>Office Theme</vt:lpstr>
      <vt:lpstr>Custom Design</vt:lpstr>
      <vt:lpstr>PowerPoint Presentation</vt:lpstr>
      <vt:lpstr>PowerPoint Presentation</vt:lpstr>
      <vt:lpstr>Think of a journey…</vt:lpstr>
      <vt:lpstr>But you know very little about the destination…</vt:lpstr>
      <vt:lpstr>And you don’t know when you might be coming back…</vt:lpstr>
      <vt:lpstr>PowerPoint Presentation</vt:lpstr>
      <vt:lpstr> </vt:lpstr>
      <vt:lpstr>Such journeys have been made by people all over the world…</vt:lpstr>
      <vt:lpstr>PowerPoint Presentation</vt:lpstr>
      <vt:lpstr>PowerPoint Presentation</vt:lpstr>
      <vt:lpstr>PowerPoint Presentation</vt:lpstr>
      <vt:lpstr>PowerPoint Presentation</vt:lpstr>
      <vt:lpstr>PowerPoint Presentation</vt:lpstr>
      <vt:lpstr>The Windrush story is our story…</vt:lpstr>
      <vt:lpstr>PowerPoint Presentation</vt:lpstr>
      <vt:lpstr>PowerPoint Presentation</vt:lpstr>
      <vt:lpstr>“You have to treat them as human beings… with respect and love”.  </vt:lpstr>
      <vt:lpstr>“I had never seen snow…”</vt:lpstr>
      <vt:lpstr>The Windrush Scandal</vt:lpstr>
      <vt:lpstr>The story of Windrush is our story…</vt:lpstr>
      <vt:lpstr>How can we celebrate Windrush? </vt:lpstr>
      <vt:lpstr>An example of a suggested resource for a tutorial activity is on the next slide. There are lots more activities on our Windrush lesson, which can be found on the website...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of a journey…</dc:title>
  <dc:creator>AZAM ALI</dc:creator>
  <cp:lastModifiedBy>AZAM ALI</cp:lastModifiedBy>
  <cp:revision>60</cp:revision>
  <dcterms:created xsi:type="dcterms:W3CDTF">2023-01-13T09:51:35Z</dcterms:created>
  <dcterms:modified xsi:type="dcterms:W3CDTF">2024-05-24T09:18:34Z</dcterms:modified>
</cp:coreProperties>
</file>