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7" r:id="rId2"/>
    <p:sldMasterId id="2147483709" r:id="rId3"/>
  </p:sldMasterIdLst>
  <p:notesMasterIdLst>
    <p:notesMasterId r:id="rId47"/>
  </p:notesMasterIdLst>
  <p:sldIdLst>
    <p:sldId id="1492" r:id="rId4"/>
    <p:sldId id="1477" r:id="rId5"/>
    <p:sldId id="1478" r:id="rId6"/>
    <p:sldId id="256" r:id="rId7"/>
    <p:sldId id="263" r:id="rId8"/>
    <p:sldId id="1481" r:id="rId9"/>
    <p:sldId id="1480" r:id="rId10"/>
    <p:sldId id="1479" r:id="rId11"/>
    <p:sldId id="264" r:id="rId12"/>
    <p:sldId id="273" r:id="rId13"/>
    <p:sldId id="265" r:id="rId14"/>
    <p:sldId id="1483" r:id="rId15"/>
    <p:sldId id="1482" r:id="rId16"/>
    <p:sldId id="1494" r:id="rId17"/>
    <p:sldId id="267" r:id="rId18"/>
    <p:sldId id="1484" r:id="rId19"/>
    <p:sldId id="1504" r:id="rId20"/>
    <p:sldId id="1500" r:id="rId21"/>
    <p:sldId id="1499" r:id="rId22"/>
    <p:sldId id="1486" r:id="rId23"/>
    <p:sldId id="1503" r:id="rId24"/>
    <p:sldId id="271" r:id="rId25"/>
    <p:sldId id="1516" r:id="rId26"/>
    <p:sldId id="274" r:id="rId27"/>
    <p:sldId id="1509" r:id="rId28"/>
    <p:sldId id="1511" r:id="rId29"/>
    <p:sldId id="1495" r:id="rId30"/>
    <p:sldId id="1497" r:id="rId31"/>
    <p:sldId id="1507" r:id="rId32"/>
    <p:sldId id="1508" r:id="rId33"/>
    <p:sldId id="1515" r:id="rId34"/>
    <p:sldId id="1512" r:id="rId35"/>
    <p:sldId id="276" r:id="rId36"/>
    <p:sldId id="1513" r:id="rId37"/>
    <p:sldId id="1487" r:id="rId38"/>
    <p:sldId id="1488" r:id="rId39"/>
    <p:sldId id="1514" r:id="rId40"/>
    <p:sldId id="1505" r:id="rId41"/>
    <p:sldId id="1490" r:id="rId42"/>
    <p:sldId id="1491" r:id="rId43"/>
    <p:sldId id="1506" r:id="rId44"/>
    <p:sldId id="1493" r:id="rId45"/>
    <p:sldId id="1502"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80"/>
    <a:srgbClr val="EFA011"/>
    <a:srgbClr val="DF7221"/>
    <a:srgbClr val="BFF3FD"/>
    <a:srgbClr val="EB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32" autoAdjust="0"/>
    <p:restoredTop sz="56268" autoAdjust="0"/>
  </p:normalViewPr>
  <p:slideViewPr>
    <p:cSldViewPr snapToGrid="0">
      <p:cViewPr varScale="1">
        <p:scale>
          <a:sx n="35" d="100"/>
          <a:sy n="35" d="100"/>
        </p:scale>
        <p:origin x="1916" y="64"/>
      </p:cViewPr>
      <p:guideLst/>
    </p:cSldViewPr>
  </p:slideViewPr>
  <p:notesTextViewPr>
    <p:cViewPr>
      <p:scale>
        <a:sx n="1" d="1"/>
        <a:sy n="1" d="1"/>
      </p:scale>
      <p:origin x="0" y="0"/>
    </p:cViewPr>
  </p:notesTextViewPr>
  <p:sorterViewPr>
    <p:cViewPr>
      <p:scale>
        <a:sx n="70" d="100"/>
        <a:sy n="70" d="100"/>
      </p:scale>
      <p:origin x="0" y="-52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6CEB92-9883-4232-ABEC-2CBF41E916E5}" type="datetimeFigureOut">
              <a:rPr lang="en-GB" smtClean="0"/>
              <a:t>24/05/2024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42A2B2-D265-4E9D-AB31-09FDEBBB5687}" type="slidenum">
              <a:rPr lang="en-GB" smtClean="0"/>
              <a:t>‹#›</a:t>
            </a:fld>
            <a:endParaRPr lang="en-GB"/>
          </a:p>
        </p:txBody>
      </p:sp>
    </p:spTree>
    <p:extLst>
      <p:ext uri="{BB962C8B-B14F-4D97-AF65-F5344CB8AC3E}">
        <p14:creationId xmlns:p14="http://schemas.microsoft.com/office/powerpoint/2010/main" val="1997884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youtu.be/wvEvT6t12aw"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youtu.be/wvEvT6t12aw"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EFB52E-9B16-448C-8C50-9D8835E078A9}" type="slidenum">
              <a:rPr lang="en-GB" smtClean="0"/>
              <a:t>1</a:t>
            </a:fld>
            <a:endParaRPr lang="en-GB"/>
          </a:p>
        </p:txBody>
      </p:sp>
    </p:spTree>
    <p:extLst>
      <p:ext uri="{BB962C8B-B14F-4D97-AF65-F5344CB8AC3E}">
        <p14:creationId xmlns:p14="http://schemas.microsoft.com/office/powerpoint/2010/main" val="476531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keep a look out for notes down here…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4425C-83C7-409A-B690-2D2A8A7650E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5002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i="1" dirty="0"/>
              <a:t>Image Source: Windrush Generations, Bradford designed this image used on the Windrush flag to commemorate 75 years of Windrush in 2023. Windrush day is remembered every year on the 22</a:t>
            </a:r>
            <a:r>
              <a:rPr lang="en-GB" i="1" baseline="30000" dirty="0"/>
              <a:t>nd</a:t>
            </a:r>
            <a:r>
              <a:rPr lang="en-GB" i="1" dirty="0"/>
              <a:t> June. </a:t>
            </a:r>
          </a:p>
          <a:p>
            <a:endParaRPr lang="en-GB" i="1" dirty="0"/>
          </a:p>
          <a:p>
            <a:endParaRPr lang="en-GB" i="1" dirty="0"/>
          </a:p>
        </p:txBody>
      </p:sp>
      <p:sp>
        <p:nvSpPr>
          <p:cNvPr id="4" name="Slide Number Placeholder 3"/>
          <p:cNvSpPr>
            <a:spLocks noGrp="1"/>
          </p:cNvSpPr>
          <p:nvPr>
            <p:ph type="sldNum" sz="quarter" idx="5"/>
          </p:nvPr>
        </p:nvSpPr>
        <p:spPr/>
        <p:txBody>
          <a:bodyPr/>
          <a:lstStyle/>
          <a:p>
            <a:fld id="{8442A2B2-D265-4E9D-AB31-09FDEBBB5687}" type="slidenum">
              <a:rPr lang="en-GB" smtClean="0"/>
              <a:t>3</a:t>
            </a:fld>
            <a:endParaRPr lang="en-GB"/>
          </a:p>
        </p:txBody>
      </p:sp>
    </p:spTree>
    <p:extLst>
      <p:ext uri="{BB962C8B-B14F-4D97-AF65-F5344CB8AC3E}">
        <p14:creationId xmlns:p14="http://schemas.microsoft.com/office/powerpoint/2010/main" val="3240729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Think, Pair and Share activity.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There may be students in your class that have a real experience of this as refugees or migrants. </a:t>
            </a:r>
            <a:r>
              <a:rPr lang="en-GB" dirty="0"/>
              <a:t>Some may be willing to share their experiences but it is important not to put anyone on the spot. </a:t>
            </a:r>
            <a:r>
              <a:rPr lang="en-GB" b="1" u="none" dirty="0"/>
              <a:t>This discussion could also be difficult for ‘looked after children’ who may often move ‘home’ with just small bags of belongings.</a:t>
            </a:r>
            <a:r>
              <a:rPr lang="en-GB" b="0" u="none" dirty="0"/>
              <a:t> </a:t>
            </a:r>
            <a:r>
              <a:rPr lang="en-GB" b="0" dirty="0"/>
              <a:t>It would be good to remind </a:t>
            </a:r>
            <a:r>
              <a:rPr lang="en-GB" dirty="0"/>
              <a:t>students that they only need to share what they feel comfortable with sharing. </a:t>
            </a:r>
          </a:p>
        </p:txBody>
      </p:sp>
      <p:sp>
        <p:nvSpPr>
          <p:cNvPr id="4" name="Slide Number Placeholder 3"/>
          <p:cNvSpPr>
            <a:spLocks noGrp="1"/>
          </p:cNvSpPr>
          <p:nvPr>
            <p:ph type="sldNum" sz="quarter" idx="5"/>
          </p:nvPr>
        </p:nvSpPr>
        <p:spPr/>
        <p:txBody>
          <a:bodyPr/>
          <a:lstStyle/>
          <a:p>
            <a:fld id="{8442A2B2-D265-4E9D-AB31-09FDEBBB5687}" type="slidenum">
              <a:rPr lang="en-GB" smtClean="0"/>
              <a:t>4</a:t>
            </a:fld>
            <a:endParaRPr lang="en-GB"/>
          </a:p>
        </p:txBody>
      </p:sp>
    </p:spTree>
    <p:extLst>
      <p:ext uri="{BB962C8B-B14F-4D97-AF65-F5344CB8AC3E}">
        <p14:creationId xmlns:p14="http://schemas.microsoft.com/office/powerpoint/2010/main" val="6791036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Similar journeys or migrations have been made by people all over the world…as children and adults. Journeys of hope, new beginnings, journeys of escape, reinvention and so much more. People continue to make such journeys today, leaving everything behind to start a new life. </a:t>
            </a:r>
          </a:p>
          <a:p>
            <a:endParaRPr lang="en-GB" dirty="0"/>
          </a:p>
          <a:p>
            <a:r>
              <a:rPr lang="en-GB" dirty="0"/>
              <a:t>Teacher led Q &amp; A: What are the reasons why people migrate to other countries? </a:t>
            </a:r>
          </a:p>
        </p:txBody>
      </p:sp>
      <p:sp>
        <p:nvSpPr>
          <p:cNvPr id="4" name="Slide Number Placeholder 3"/>
          <p:cNvSpPr>
            <a:spLocks noGrp="1"/>
          </p:cNvSpPr>
          <p:nvPr>
            <p:ph type="sldNum" sz="quarter" idx="5"/>
          </p:nvPr>
        </p:nvSpPr>
        <p:spPr/>
        <p:txBody>
          <a:bodyPr/>
          <a:lstStyle/>
          <a:p>
            <a:fld id="{8442A2B2-D265-4E9D-AB31-09FDEBBB5687}" type="slidenum">
              <a:rPr lang="en-GB" smtClean="0"/>
              <a:t>5</a:t>
            </a:fld>
            <a:endParaRPr lang="en-GB"/>
          </a:p>
        </p:txBody>
      </p:sp>
    </p:spTree>
    <p:extLst>
      <p:ext uri="{BB962C8B-B14F-4D97-AF65-F5344CB8AC3E}">
        <p14:creationId xmlns:p14="http://schemas.microsoft.com/office/powerpoint/2010/main" val="3048014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for Britain, there were many waves of people migrating from other countries into Britain. </a:t>
            </a:r>
            <a:r>
              <a:rPr lang="en-US" dirty="0"/>
              <a:t>Almost 2000 years ago, the Roman conquest of Britain began with soldiers drawn from all over North Africa and Europe. More recently, </a:t>
            </a:r>
            <a:r>
              <a:rPr lang="en-US" b="0" i="0" u="none" dirty="0">
                <a:solidFill>
                  <a:srgbClr val="202124"/>
                </a:solidFill>
                <a:effectLst/>
                <a:latin typeface="arial" panose="020B0604020202020204" pitchFamily="34" charset="0"/>
              </a:rPr>
              <a:t>a phase of immigration began </a:t>
            </a:r>
            <a:r>
              <a:rPr lang="en-US" b="0" i="0" dirty="0">
                <a:solidFill>
                  <a:srgbClr val="202124"/>
                </a:solidFill>
                <a:effectLst/>
                <a:latin typeface="arial" panose="020B0604020202020204" pitchFamily="34" charset="0"/>
              </a:rPr>
              <a:t>during World War I when people from abroad joined the armed forces. A similar pattern was repeated once again during World War II. </a:t>
            </a:r>
            <a:r>
              <a:rPr lang="en-US" b="1" i="0" dirty="0">
                <a:solidFill>
                  <a:srgbClr val="202124"/>
                </a:solidFill>
                <a:effectLst/>
                <a:latin typeface="arial" panose="020B0604020202020204" pitchFamily="34" charset="0"/>
              </a:rPr>
              <a:t>And of course, let us not forget that people from across the commonwealth fought and sacrificed their lives for this country during World War I and II. </a:t>
            </a:r>
          </a:p>
          <a:p>
            <a:endParaRPr lang="en-US" b="1" i="0" dirty="0">
              <a:solidFill>
                <a:srgbClr val="202124"/>
              </a:solidFill>
              <a:effectLst/>
              <a:latin typeface="arial" panose="020B0604020202020204" pitchFamily="34" charset="0"/>
            </a:endParaRPr>
          </a:p>
          <a:p>
            <a:r>
              <a:rPr lang="en-US" b="0" i="0" dirty="0">
                <a:solidFill>
                  <a:srgbClr val="202124"/>
                </a:solidFill>
                <a:effectLst/>
                <a:latin typeface="arial" panose="020B0604020202020204" pitchFamily="34" charset="0"/>
              </a:rPr>
              <a:t>Teacher led Q &amp; A: Does anyone know what we mean by the commonwealth? </a:t>
            </a:r>
          </a:p>
          <a:p>
            <a:r>
              <a:rPr lang="en-US" b="0" i="0" dirty="0">
                <a:solidFill>
                  <a:srgbClr val="202124"/>
                </a:solidFill>
                <a:effectLst/>
                <a:latin typeface="arial" panose="020B0604020202020204" pitchFamily="34" charset="0"/>
              </a:rPr>
              <a:t>More details on the next slide. </a:t>
            </a:r>
            <a:endParaRPr lang="en-GB"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42A2B2-D265-4E9D-AB31-09FDEBBB568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8691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b="0" i="0" dirty="0">
                <a:solidFill>
                  <a:srgbClr val="333333"/>
                </a:solidFill>
                <a:effectLst/>
                <a:latin typeface="Interface"/>
              </a:rPr>
              <a:t>Caribbean women serving in Britain: Student Nurses Constance Nelson and Monica Munroe of Grenada, pictured together at a Fulham Hospital, 14 March 1945.</a:t>
            </a:r>
            <a:endParaRPr lang="en-US" dirty="0"/>
          </a:p>
          <a:p>
            <a:r>
              <a:rPr lang="en-US" i="1" dirty="0"/>
              <a:t>Image taken from: https://www.iwm.org.uk/collections/item/object/205087118</a:t>
            </a:r>
          </a:p>
          <a:p>
            <a:r>
              <a:rPr lang="en-GB" b="0" i="0" dirty="0">
                <a:solidFill>
                  <a:srgbClr val="333333"/>
                </a:solidFill>
                <a:effectLst/>
                <a:latin typeface="Interface"/>
              </a:rPr>
              <a:t>© IWM PL 9609F</a:t>
            </a:r>
            <a:endParaRPr lang="en-US" i="1" dirty="0"/>
          </a:p>
        </p:txBody>
      </p:sp>
      <p:sp>
        <p:nvSpPr>
          <p:cNvPr id="4" name="Slide Number Placeholder 3"/>
          <p:cNvSpPr>
            <a:spLocks noGrp="1"/>
          </p:cNvSpPr>
          <p:nvPr>
            <p:ph type="sldNum" sz="quarter" idx="5"/>
          </p:nvPr>
        </p:nvSpPr>
        <p:spPr/>
        <p:txBody>
          <a:bodyPr/>
          <a:lstStyle/>
          <a:p>
            <a:fld id="{8442A2B2-D265-4E9D-AB31-09FDEBBB5687}" type="slidenum">
              <a:rPr lang="en-GB" smtClean="0"/>
              <a:t>7</a:t>
            </a:fld>
            <a:endParaRPr lang="en-GB"/>
          </a:p>
        </p:txBody>
      </p:sp>
    </p:spTree>
    <p:extLst>
      <p:ext uri="{BB962C8B-B14F-4D97-AF65-F5344CB8AC3E}">
        <p14:creationId xmlns:p14="http://schemas.microsoft.com/office/powerpoint/2010/main" val="2800641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dirty="0"/>
              <a:t>From the 1500’s to the mid 1960’s, Britain had a large empire. </a:t>
            </a:r>
          </a:p>
          <a:p>
            <a:endParaRPr lang="en-US" b="0" u="none" dirty="0"/>
          </a:p>
          <a:p>
            <a:r>
              <a:rPr lang="en-US" b="0" u="none" dirty="0"/>
              <a:t>This means it controlled many countries around the world- </a:t>
            </a:r>
            <a:r>
              <a:rPr lang="en-US" b="1" dirty="0"/>
              <a:t>including countries in Africa, Asia and the Caribbean. </a:t>
            </a:r>
            <a:r>
              <a:rPr lang="en-US" dirty="0"/>
              <a:t>Sometimes people, from these countries came to Britain in small numbers to live and work. </a:t>
            </a:r>
          </a:p>
          <a:p>
            <a:endParaRPr lang="en-US" dirty="0"/>
          </a:p>
          <a:p>
            <a:r>
              <a:rPr lang="en-US" dirty="0"/>
              <a:t>As time went on, The British Empire was replaced by what is today called The Commonwealth– an organisation that countries can choose to join or leave. The commonwealth began in 1931. Today, it is made up of over 50 countries. </a:t>
            </a:r>
          </a:p>
        </p:txBody>
      </p:sp>
      <p:sp>
        <p:nvSpPr>
          <p:cNvPr id="4" name="Slide Number Placeholder 3"/>
          <p:cNvSpPr>
            <a:spLocks noGrp="1"/>
          </p:cNvSpPr>
          <p:nvPr>
            <p:ph type="sldNum" sz="quarter" idx="5"/>
          </p:nvPr>
        </p:nvSpPr>
        <p:spPr/>
        <p:txBody>
          <a:bodyPr/>
          <a:lstStyle/>
          <a:p>
            <a:fld id="{8442A2B2-D265-4E9D-AB31-09FDEBBB5687}" type="slidenum">
              <a:rPr lang="en-GB" smtClean="0"/>
              <a:t>8</a:t>
            </a:fld>
            <a:endParaRPr lang="en-GB"/>
          </a:p>
        </p:txBody>
      </p:sp>
    </p:spTree>
    <p:extLst>
      <p:ext uri="{BB962C8B-B14F-4D97-AF65-F5344CB8AC3E}">
        <p14:creationId xmlns:p14="http://schemas.microsoft.com/office/powerpoint/2010/main" val="33805585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Teacher Q &amp; A: Does anyone know the name of this ship?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ship in the photo is called the MV Empire Windrush. It sailed from the Caribbean and landed on Tilbury Docks in Essex, London, England on 22</a:t>
            </a:r>
            <a:r>
              <a:rPr lang="en-GB" baseline="30000" dirty="0"/>
              <a:t>nd</a:t>
            </a:r>
            <a:r>
              <a:rPr lang="en-GB" dirty="0"/>
              <a:t> June 1948. </a:t>
            </a:r>
            <a:r>
              <a:rPr lang="en-US" b="0" i="0" dirty="0">
                <a:solidFill>
                  <a:srgbClr val="041205"/>
                </a:solidFill>
                <a:effectLst/>
                <a:latin typeface="Roboto" panose="02000000000000000000" pitchFamily="2" charset="0"/>
              </a:rPr>
              <a:t>Thousands of men, women and children moved from the Caribbean to the UK in the 1940s, 50s, 60s and 70s. These individuals are together known as the Windrush Generation – named after the ship.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The landing of the Windrush is seen as the </a:t>
            </a:r>
            <a:r>
              <a:rPr lang="en-GB" u="none" dirty="0"/>
              <a:t>start of </a:t>
            </a:r>
            <a:r>
              <a:rPr lang="en-GB" b="0" u="none" dirty="0"/>
              <a:t>a new phase of </a:t>
            </a:r>
            <a:r>
              <a:rPr lang="en-GB" u="none" dirty="0"/>
              <a:t>migration or </a:t>
            </a:r>
            <a:r>
              <a:rPr lang="en-GB" dirty="0"/>
              <a:t>journeys of people coming from commonwealth countries to the UK. </a:t>
            </a:r>
          </a:p>
          <a:p>
            <a:endParaRPr lang="en-GB" dirty="0"/>
          </a:p>
          <a:p>
            <a:r>
              <a:rPr kumimoji="0" lang="en-GB" sz="1200" b="0" i="1" u="none" strike="noStrike" kern="1200" cap="none" spc="0" normalizeH="0" baseline="0" noProof="0" dirty="0">
                <a:ln>
                  <a:noFill/>
                </a:ln>
                <a:solidFill>
                  <a:prstClr val="black"/>
                </a:solidFill>
                <a:effectLst/>
                <a:uLnTx/>
                <a:uFillTx/>
                <a:latin typeface="Calibri" panose="020F0502020204030204"/>
                <a:ea typeface="+mn-ea"/>
                <a:cs typeface="+mn-cs"/>
              </a:rPr>
              <a:t>Image taken from: https://windrush-monument.levellingup.gov.uk/celebrating-the-windrush-generation/ </a:t>
            </a:r>
          </a:p>
          <a:p>
            <a:r>
              <a:rPr lang="en-US" b="0" i="1" dirty="0">
                <a:solidFill>
                  <a:srgbClr val="1F1F1F"/>
                </a:solidFill>
                <a:effectLst/>
                <a:latin typeface="Google Sans"/>
              </a:rPr>
              <a:t>Content is available under the Open Government License v3.0</a:t>
            </a:r>
            <a:endParaRPr lang="en-GB" i="1" dirty="0"/>
          </a:p>
        </p:txBody>
      </p:sp>
      <p:sp>
        <p:nvSpPr>
          <p:cNvPr id="4" name="Slide Number Placeholder 3"/>
          <p:cNvSpPr>
            <a:spLocks noGrp="1"/>
          </p:cNvSpPr>
          <p:nvPr>
            <p:ph type="sldNum" sz="quarter" idx="5"/>
          </p:nvPr>
        </p:nvSpPr>
        <p:spPr/>
        <p:txBody>
          <a:bodyPr/>
          <a:lstStyle/>
          <a:p>
            <a:fld id="{8442A2B2-D265-4E9D-AB31-09FDEBBB5687}" type="slidenum">
              <a:rPr lang="en-GB" smtClean="0"/>
              <a:t>9</a:t>
            </a:fld>
            <a:endParaRPr lang="en-GB"/>
          </a:p>
        </p:txBody>
      </p:sp>
    </p:spTree>
    <p:extLst>
      <p:ext uri="{BB962C8B-B14F-4D97-AF65-F5344CB8AC3E}">
        <p14:creationId xmlns:p14="http://schemas.microsoft.com/office/powerpoint/2010/main" val="2628940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This map shows the journey of the Windrush ship travelling around the Caribbean and sailing to Britain.</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a:p>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Source for map: https://windrush-monument.levellingup.gov.uk/celebrating-the-windrush-generation/ </a:t>
            </a:r>
          </a:p>
          <a:p>
            <a:r>
              <a:rPr lang="en-US" b="0" i="0" dirty="0">
                <a:solidFill>
                  <a:srgbClr val="1F1F1F"/>
                </a:solidFill>
                <a:effectLst/>
                <a:latin typeface="Google Sans"/>
              </a:rPr>
              <a:t>Content is available under the Open Government License v3.0</a:t>
            </a:r>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t>10</a:t>
            </a:fld>
            <a:endParaRPr lang="en-GB"/>
          </a:p>
        </p:txBody>
      </p:sp>
    </p:spTree>
    <p:extLst>
      <p:ext uri="{BB962C8B-B14F-4D97-AF65-F5344CB8AC3E}">
        <p14:creationId xmlns:p14="http://schemas.microsoft.com/office/powerpoint/2010/main" val="769770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British government needed to rebuild Britain after World War II. They desperately needed the help of people from across the commonwealth to work in factories, the national health service, public transport and more. </a:t>
            </a:r>
            <a:endParaRPr kumimoji="0" lang="en-US" sz="1800" b="0" i="0" u="none" strike="noStrike" kern="1200" cap="none" spc="0" normalizeH="0" baseline="0" noProof="0" dirty="0">
              <a:ln>
                <a:noFill/>
              </a:ln>
              <a:solidFill>
                <a:prstClr val="black"/>
              </a:solidFill>
              <a:effectLst/>
              <a:highlight>
                <a:srgbClr val="00FFFF"/>
              </a:highlight>
              <a:uLnTx/>
              <a:uFillTx/>
              <a:latin typeface="Calibri" panose="020F0502020204030204"/>
              <a:ea typeface="+mn-ea"/>
              <a:cs typeface="+mn-cs"/>
            </a:endParaRPr>
          </a:p>
          <a:p>
            <a:endParaRPr kumimoji="0" lang="en-US" sz="1800" b="0" i="0" u="none" strike="noStrike" kern="1200" cap="none" spc="0" normalizeH="0" baseline="0" noProof="0" dirty="0">
              <a:ln>
                <a:noFill/>
              </a:ln>
              <a:solidFill>
                <a:prstClr val="black"/>
              </a:solidFill>
              <a:effectLst/>
              <a:highlight>
                <a:srgbClr val="00FFFF"/>
              </a:highligh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newly founded NHS needed more workers. There were many recruitment posters put in local newspapers in the Caribbean islands with phrases like ‘Come and join us’ and ‘Britain needs your help’.  The adverts were asking people to come to Britain.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People from the UK travelled to the Caribbean to recruit workers.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The local newspapers in the islands had advertisements like this one you can find </a:t>
            </a:r>
            <a:r>
              <a:rPr lang="en-US" dirty="0"/>
              <a:t>https://www.ltmuseum.co.uk/collections/stories/people/london-transports-caribbean-recruitment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from London Transport in the 1950’s </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(Note teachers you can display this poster)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Windrush elders today still recall how times were difficult in the Caribbean and how they were asked to come to help Britain – the country they called the Mother Country. </a:t>
            </a:r>
          </a:p>
          <a:p>
            <a:endParaRPr lang="en-US" dirty="0"/>
          </a:p>
          <a:p>
            <a:endParaRPr lang="en-GB" dirty="0"/>
          </a:p>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t>11</a:t>
            </a:fld>
            <a:endParaRPr lang="en-GB"/>
          </a:p>
        </p:txBody>
      </p:sp>
    </p:spTree>
    <p:extLst>
      <p:ext uri="{BB962C8B-B14F-4D97-AF65-F5344CB8AC3E}">
        <p14:creationId xmlns:p14="http://schemas.microsoft.com/office/powerpoint/2010/main" val="16013706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arrival of Windrush was the start of migration from many other commonwealth countries too, not just the Caribbean. Here are just some of the flags of different commonwealth countries, from which many people migrated to this country. Do you recognise any of them?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42A2B2-D265-4E9D-AB31-09FDEBBB568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10108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Hence, Windrush's arrival has become symbolic of the generation of Commonwealth citizens who came to live in Britain between 1948 and 1971. Not only the Caribbean but also including countries like India, Pakistan, Kenya and South Africa.</a:t>
            </a:r>
          </a:p>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t>13</a:t>
            </a:fld>
            <a:endParaRPr lang="en-GB"/>
          </a:p>
        </p:txBody>
      </p:sp>
    </p:spTree>
    <p:extLst>
      <p:ext uri="{BB962C8B-B14F-4D97-AF65-F5344CB8AC3E}">
        <p14:creationId xmlns:p14="http://schemas.microsoft.com/office/powerpoint/2010/main" val="19694033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b="0" i="0" dirty="0">
                <a:solidFill>
                  <a:srgbClr val="222222"/>
                </a:solidFill>
                <a:effectLst/>
                <a:latin typeface="Arial" panose="020B0604020202020204" pitchFamily="34" charset="0"/>
              </a:rPr>
              <a:t>Today, we have people who have migrated to our country from all over the world. In more recent years we have seen more migration from countries like Ukraine, Romania, Hong Kong and Poland. Can you point out the flags for these countries? </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42A2B2-D265-4E9D-AB31-09FDEBBB568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53705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story of Windrush is a story of people including men, women and children coming to a strange new place to work and help to repair and rebuild Britain at a time of great difficulty.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solidFill>
                  <a:srgbClr val="041205"/>
                </a:solidFill>
                <a:effectLst/>
                <a:latin typeface="Bebas Neue" panose="020B0606020202050201" pitchFamily="34" charset="0"/>
              </a:rPr>
              <a:t>‘The Windrush Generation came to Britain with a vast range of skills, and they </a:t>
            </a:r>
            <a:r>
              <a:rPr lang="en-US" b="0" i="1" dirty="0">
                <a:solidFill>
                  <a:srgbClr val="041205"/>
                </a:solidFill>
                <a:effectLst/>
                <a:latin typeface="Roboto" panose="02000000000000000000" pitchFamily="2" charset="0"/>
              </a:rPr>
              <a:t>helped make Britain what it is today. They worked in a range of areas, helping to rebuild the country. The most common sectors in which people from the Caribbean – both men and women – found jobs in towns and cities were in construction, public transport, factories and manufacturing. Many Caribbean women found employment as NHS nurses and nursing aides in hospitals across the country’</a:t>
            </a:r>
            <a:endParaRPr lang="en-US" b="0" i="0" dirty="0">
              <a:solidFill>
                <a:srgbClr val="041205"/>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41205"/>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solidFill>
                  <a:srgbClr val="041205"/>
                </a:solidFill>
                <a:effectLst/>
                <a:latin typeface="Roboto" panose="02000000000000000000" pitchFamily="2" charset="0"/>
              </a:rPr>
              <a:t>Source Government website DLUHC </a:t>
            </a:r>
          </a:p>
          <a:p>
            <a:endParaRPr lang="en-GB" dirty="0"/>
          </a:p>
          <a:p>
            <a:r>
              <a:rPr lang="en-GB" dirty="0"/>
              <a:t>There is so much to explore in terms of positive impact made by the Windrush generation. Let’s take a closer look at one area that is very important to us: The National Health Service. (See next slide). </a:t>
            </a:r>
          </a:p>
          <a:p>
            <a:endParaRPr lang="en-GB" dirty="0"/>
          </a:p>
          <a:p>
            <a:r>
              <a:rPr lang="en-GB" dirty="0"/>
              <a:t>Image taken from: https://www.blackhistorymonth.org.uk/article/section/the-windrush-generation/called-came-remembering-nurses-windrush-generation/</a:t>
            </a:r>
          </a:p>
        </p:txBody>
      </p:sp>
      <p:sp>
        <p:nvSpPr>
          <p:cNvPr id="4" name="Slide Number Placeholder 3"/>
          <p:cNvSpPr>
            <a:spLocks noGrp="1"/>
          </p:cNvSpPr>
          <p:nvPr>
            <p:ph type="sldNum" sz="quarter" idx="5"/>
          </p:nvPr>
        </p:nvSpPr>
        <p:spPr/>
        <p:txBody>
          <a:bodyPr/>
          <a:lstStyle/>
          <a:p>
            <a:fld id="{8442A2B2-D265-4E9D-AB31-09FDEBBB5687}" type="slidenum">
              <a:rPr lang="en-GB" smtClean="0"/>
              <a:t>15</a:t>
            </a:fld>
            <a:endParaRPr lang="en-GB"/>
          </a:p>
        </p:txBody>
      </p:sp>
    </p:spTree>
    <p:extLst>
      <p:ext uri="{BB962C8B-B14F-4D97-AF65-F5344CB8AC3E}">
        <p14:creationId xmlns:p14="http://schemas.microsoft.com/office/powerpoint/2010/main" val="33031449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The NHS clearly owes a great deal to migration from countries across the world.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a:p>
            <a:r>
              <a:rPr lang="en-US" dirty="0"/>
              <a:t>Amanda Pritchard, Chief Executive of NHS England said that people from all over the world “were critical to the formation of the NHS, and I am honoured to work alongside their descendants and generations that followed in their footsteps.”</a:t>
            </a:r>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t>16</a:t>
            </a:fld>
            <a:endParaRPr lang="en-GB"/>
          </a:p>
        </p:txBody>
      </p:sp>
    </p:spTree>
    <p:extLst>
      <p:ext uri="{BB962C8B-B14F-4D97-AF65-F5344CB8AC3E}">
        <p14:creationId xmlns:p14="http://schemas.microsoft.com/office/powerpoint/2010/main" val="16483497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002060"/>
                </a:solidFill>
                <a:effectLst/>
                <a:uLnTx/>
                <a:uFillTx/>
                <a:latin typeface="Calibri" panose="020F0502020204030204"/>
                <a:ea typeface="+mn-ea"/>
                <a:cs typeface="+mn-cs"/>
              </a:rPr>
              <a:t>The Windrush Generation and their descendants have contributed so much. </a:t>
            </a:r>
            <a:r>
              <a:rPr lang="en-GB" b="0" i="0" dirty="0">
                <a:solidFill>
                  <a:srgbClr val="041205"/>
                </a:solidFill>
                <a:effectLst/>
                <a:latin typeface="Bebas Neue" panose="020B0606020202050201" pitchFamily="34" charset="0"/>
              </a:rPr>
              <a:t>Here are just a few of the many people of Caribbean descent that we may recognise (see below). Of course, there are many others that are not famous but were vital to rebuilding this country and their descendants continue to be an essential part of modern Britain today.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041205"/>
              </a:solidFill>
              <a:effectLst/>
              <a:latin typeface="Bebas Neue" panose="020B0606020202050201"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041205"/>
                </a:solidFill>
                <a:effectLst/>
                <a:latin typeface="Bebas Neue" panose="020B0606020202050201" pitchFamily="34" charset="0"/>
              </a:rPr>
              <a:t>Baroness Valerie Amos was the first black woman to serve as a Minister in the British Government. She was born in the Caribbean.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041205"/>
                </a:solidFill>
                <a:effectLst/>
                <a:latin typeface="Bebas Neue" panose="020B0606020202050201" pitchFamily="34" charset="0"/>
              </a:rPr>
              <a:t>Dame Jessica Ennis-Hill DBE, track and field athlete of Jamaican descent.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041205"/>
                </a:solidFill>
                <a:effectLst/>
                <a:latin typeface="Bebas Neue" panose="020B0606020202050201" pitchFamily="34" charset="0"/>
              </a:rPr>
              <a:t>Marcus Rashford, Manchester United and England Team  is of Kittian descent.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041205"/>
                </a:solidFill>
                <a:effectLst/>
                <a:latin typeface="Bebas Neue" panose="020B0606020202050201" pitchFamily="34" charset="0"/>
              </a:rPr>
              <a:t>Sir Geoff Palmer , was born in Jamaica and came to the UK as a child. When he was first in school he wasn’t very successful academically but is now a Professor at Edinburgh University</a:t>
            </a:r>
          </a:p>
        </p:txBody>
      </p:sp>
      <p:sp>
        <p:nvSpPr>
          <p:cNvPr id="4" name="Slide Number Placeholder 3"/>
          <p:cNvSpPr>
            <a:spLocks noGrp="1"/>
          </p:cNvSpPr>
          <p:nvPr>
            <p:ph type="sldNum" sz="quarter" idx="5"/>
          </p:nvPr>
        </p:nvSpPr>
        <p:spPr/>
        <p:txBody>
          <a:bodyPr/>
          <a:lstStyle/>
          <a:p>
            <a:fld id="{8442A2B2-D265-4E9D-AB31-09FDEBBB5687}" type="slidenum">
              <a:rPr lang="en-GB" smtClean="0"/>
              <a:t>17</a:t>
            </a:fld>
            <a:endParaRPr lang="en-GB"/>
          </a:p>
        </p:txBody>
      </p:sp>
    </p:spTree>
    <p:extLst>
      <p:ext uri="{BB962C8B-B14F-4D97-AF65-F5344CB8AC3E}">
        <p14:creationId xmlns:p14="http://schemas.microsoft.com/office/powerpoint/2010/main" val="38402372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We are going to watch a video where three people from Windrush </a:t>
            </a:r>
            <a:r>
              <a:rPr kumimoji="0" lang="en-GB" sz="1200" b="0" i="0" u="none" strike="noStrike" kern="1200" cap="none" spc="0" normalizeH="0" baseline="0" noProof="0" dirty="0">
                <a:ln>
                  <a:noFill/>
                </a:ln>
                <a:solidFill>
                  <a:prstClr val="black"/>
                </a:solidFill>
                <a:effectLst/>
                <a:uLnTx/>
                <a:uFillTx/>
                <a:latin typeface="+mn-lt"/>
                <a:ea typeface="+mn-ea"/>
                <a:cs typeface="+mn-cs"/>
              </a:rPr>
              <a:t>families -Pamela, Charles and Sadie - talk </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with secondary school students. -share their stories and answer their questions. </a:t>
            </a:r>
            <a:r>
              <a:rPr lang="en-GB" dirty="0"/>
              <a:t>Whilst watching the video, jot down anything that you might find interesting or surprising that each person has said. </a:t>
            </a:r>
          </a:p>
          <a:p>
            <a:endParaRPr lang="en-GB" dirty="0"/>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t>18</a:t>
            </a:fld>
            <a:endParaRPr lang="en-GB"/>
          </a:p>
        </p:txBody>
      </p:sp>
    </p:spTree>
    <p:extLst>
      <p:ext uri="{BB962C8B-B14F-4D97-AF65-F5344CB8AC3E}">
        <p14:creationId xmlns:p14="http://schemas.microsoft.com/office/powerpoint/2010/main" val="29878033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p>
          <a:p>
            <a:r>
              <a:rPr lang="en-GB" dirty="0"/>
              <a:t>You can access the video here: </a:t>
            </a:r>
            <a:r>
              <a:rPr lang="en-GB" b="0" i="0" dirty="0">
                <a:solidFill>
                  <a:srgbClr val="1155CC"/>
                </a:solidFill>
                <a:effectLst/>
                <a:highlight>
                  <a:srgbClr val="FFFFFF"/>
                </a:highlight>
                <a:latin typeface="Arial" panose="020B0604020202020204" pitchFamily="34" charset="0"/>
                <a:hlinkClick r:id="rId3"/>
              </a:rPr>
              <a:t>https://youtu.be/wvEvT6t12aw</a:t>
            </a:r>
            <a:endParaRPr lang="en-GB"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42A2B2-D265-4E9D-AB31-09FDEBBB568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9780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A30"/>
                </a:solidFill>
                <a:effectLst/>
                <a:latin typeface="-apple-system"/>
              </a:rPr>
              <a:t>The journey of the early Black and minority ethnic people in British society, was not an easy one. They were confronted with racism and discrimination. Many were made to feel very unwelcome. The same experiences were faced by those who followed over the next few decades and in some cases, continues to this day. Many Windrush Generation elders speak of seeing racist signs stating things like ‘No </a:t>
            </a:r>
            <a:r>
              <a:rPr lang="en-US" b="0" i="0" dirty="0" err="1">
                <a:solidFill>
                  <a:srgbClr val="202A30"/>
                </a:solidFill>
                <a:effectLst/>
                <a:latin typeface="-apple-system"/>
              </a:rPr>
              <a:t>coloured</a:t>
            </a:r>
            <a:r>
              <a:rPr lang="en-US" b="0" i="0" dirty="0">
                <a:solidFill>
                  <a:srgbClr val="202A30"/>
                </a:solidFill>
                <a:effectLst/>
                <a:latin typeface="-apple-system"/>
              </a:rPr>
              <a:t> people need apply’ for jobs and housing.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202A30"/>
              </a:solidFill>
              <a:effectLst/>
              <a:latin typeface="-apple-system"/>
            </a:endParaRPr>
          </a:p>
          <a:p>
            <a:r>
              <a:rPr lang="en-GB" b="0" dirty="0"/>
              <a:t>As you can see from these quotes on the slide, the story of Windrush is a story of </a:t>
            </a:r>
            <a:r>
              <a:rPr lang="en-GB" b="0" u="none" dirty="0">
                <a:highlight>
                  <a:srgbClr val="FFFF00"/>
                </a:highlight>
              </a:rPr>
              <a:t>overcoming and resistance in the face of great challenges. </a:t>
            </a:r>
          </a:p>
          <a:p>
            <a:endParaRPr lang="en-GB" b="0" u="none" dirty="0">
              <a:highlight>
                <a:srgbClr val="FFFF00"/>
              </a:highlight>
            </a:endParaRPr>
          </a:p>
          <a:p>
            <a:pPr algn="l"/>
            <a:r>
              <a:rPr lang="en-US" b="0" i="1" dirty="0">
                <a:solidFill>
                  <a:srgbClr val="041205"/>
                </a:solidFill>
                <a:effectLst/>
                <a:latin typeface="Bebas Neue" panose="020B0606020202050201" pitchFamily="34" charset="0"/>
              </a:rPr>
              <a:t>‘</a:t>
            </a:r>
            <a:r>
              <a:rPr lang="en-US" b="1" i="1" dirty="0">
                <a:solidFill>
                  <a:srgbClr val="041205"/>
                </a:solidFill>
                <a:effectLst/>
                <a:latin typeface="Bebas Neue" panose="020B0606020202050201" pitchFamily="34" charset="0"/>
              </a:rPr>
              <a:t>Extra Teacher Notes </a:t>
            </a:r>
          </a:p>
          <a:p>
            <a:pPr algn="l"/>
            <a:r>
              <a:rPr lang="en-US" b="0" i="1" dirty="0">
                <a:solidFill>
                  <a:srgbClr val="041205"/>
                </a:solidFill>
                <a:effectLst/>
                <a:latin typeface="Bebas Neue" panose="020B0606020202050201" pitchFamily="34" charset="0"/>
              </a:rPr>
              <a:t>Facing Discrimination</a:t>
            </a:r>
          </a:p>
          <a:p>
            <a:pPr algn="l"/>
            <a:r>
              <a:rPr lang="en-US" b="1" i="1" dirty="0">
                <a:solidFill>
                  <a:srgbClr val="041205"/>
                </a:solidFill>
                <a:effectLst/>
                <a:latin typeface="Roboto" panose="02000000000000000000" pitchFamily="2" charset="0"/>
              </a:rPr>
              <a:t>Not everyone was happy about Caribbean people settling in the UK. Many of them faced discrimination due to the </a:t>
            </a:r>
            <a:r>
              <a:rPr lang="en-US" b="1" i="1" dirty="0" err="1">
                <a:solidFill>
                  <a:srgbClr val="041205"/>
                </a:solidFill>
                <a:effectLst/>
                <a:latin typeface="Roboto" panose="02000000000000000000" pitchFamily="2" charset="0"/>
              </a:rPr>
              <a:t>colour</a:t>
            </a:r>
            <a:r>
              <a:rPr lang="en-US" b="1" i="1" dirty="0">
                <a:solidFill>
                  <a:srgbClr val="041205"/>
                </a:solidFill>
                <a:effectLst/>
                <a:latin typeface="Roboto" panose="02000000000000000000" pitchFamily="2" charset="0"/>
              </a:rPr>
              <a:t> of their skin.</a:t>
            </a:r>
            <a:endParaRPr lang="en-US" b="0" i="1" dirty="0">
              <a:solidFill>
                <a:srgbClr val="041205"/>
              </a:solidFill>
              <a:effectLst/>
              <a:latin typeface="Roboto" panose="02000000000000000000" pitchFamily="2" charset="0"/>
            </a:endParaRPr>
          </a:p>
          <a:p>
            <a:pPr algn="l"/>
            <a:r>
              <a:rPr lang="en-US" b="0" i="1" dirty="0">
                <a:solidFill>
                  <a:srgbClr val="041205"/>
                </a:solidFill>
                <a:effectLst/>
                <a:latin typeface="Roboto" panose="02000000000000000000" pitchFamily="2" charset="0"/>
              </a:rPr>
              <a:t>Many black people were treated unfairly and were paid less than their white co-workers. Some also struggled to rent accommodation. This meant that many Caribbean arrivals were forced to live in run-down areas and live with very little money.</a:t>
            </a:r>
            <a:br>
              <a:rPr lang="en-US" b="0" i="1" dirty="0">
                <a:solidFill>
                  <a:srgbClr val="041205"/>
                </a:solidFill>
                <a:effectLst/>
                <a:latin typeface="Roboto" panose="02000000000000000000" pitchFamily="2" charset="0"/>
              </a:rPr>
            </a:br>
            <a:r>
              <a:rPr lang="en-US" b="0" i="1" dirty="0">
                <a:solidFill>
                  <a:srgbClr val="041205"/>
                </a:solidFill>
                <a:effectLst/>
                <a:latin typeface="Roboto" panose="02000000000000000000" pitchFamily="2" charset="0"/>
              </a:rPr>
              <a:t>Some individuals also faced serious violence and in certain areas, black people were attacked and had their homes </a:t>
            </a:r>
            <a:r>
              <a:rPr lang="en-US" b="0" i="1" dirty="0" err="1">
                <a:solidFill>
                  <a:srgbClr val="041205"/>
                </a:solidFill>
                <a:effectLst/>
                <a:latin typeface="Roboto" panose="02000000000000000000" pitchFamily="2" charset="0"/>
              </a:rPr>
              <a:t>vandalised</a:t>
            </a:r>
            <a:r>
              <a:rPr lang="en-US" b="0" i="1" dirty="0">
                <a:solidFill>
                  <a:srgbClr val="041205"/>
                </a:solidFill>
                <a:effectLst/>
                <a:latin typeface="Roboto" panose="02000000000000000000" pitchFamily="2" charset="0"/>
              </a:rPr>
              <a:t>. Despite this discrimination, the Windrush Generation continued to work hard to help Britain, which they were told was the Motherland.’ Sources https://windrush-monument.levellingup.gov.uk/celebrating-the-windrush-generation/</a:t>
            </a:r>
          </a:p>
          <a:p>
            <a:endParaRPr lang="en-GB" b="0" u="none" dirty="0">
              <a:highlight>
                <a:srgbClr val="FFFF00"/>
              </a:highlight>
            </a:endParaRP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t>Source:</a:t>
            </a:r>
            <a:endParaRPr lang="en-GB"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a:t>Photos taken of pictures displayed at Cartwright Hall exhibition in Bradford which showcased</a:t>
            </a:r>
            <a:r>
              <a:rPr kumimoji="0" lang="en-GB" sz="1200" b="0" i="1" u="none" strike="noStrike" kern="1200" cap="none" spc="0" normalizeH="0" baseline="0" noProof="0" dirty="0">
                <a:ln>
                  <a:noFill/>
                </a:ln>
                <a:solidFill>
                  <a:prstClr val="black"/>
                </a:solidFill>
                <a:effectLst/>
                <a:uLnTx/>
                <a:uFillTx/>
                <a:latin typeface="Calibri" panose="020F0502020204030204"/>
                <a:ea typeface="+mn-ea"/>
                <a:cs typeface="+mn-cs"/>
              </a:rPr>
              <a:t> some interviews </a:t>
            </a:r>
            <a:r>
              <a:rPr kumimoji="0" lang="en-GB" sz="1200" b="0" i="1" u="none" strike="noStrike" kern="1200" cap="none" spc="0" normalizeH="0" baseline="0" noProof="0" dirty="0">
                <a:ln>
                  <a:noFill/>
                </a:ln>
                <a:solidFill>
                  <a:prstClr val="black"/>
                </a:solidFill>
                <a:effectLst/>
                <a:uLnTx/>
                <a:uFillTx/>
                <a:latin typeface="+mn-lt"/>
                <a:ea typeface="+mn-ea"/>
                <a:cs typeface="+mn-cs"/>
              </a:rPr>
              <a:t>by </a:t>
            </a:r>
            <a:r>
              <a:rPr lang="en-US" b="0" i="0" dirty="0">
                <a:solidFill>
                  <a:srgbClr val="363636"/>
                </a:solidFill>
                <a:effectLst/>
                <a:latin typeface="quasimoda"/>
              </a:rPr>
              <a:t>Three young people with African and Caribbean heritage –  Alexandra </a:t>
            </a:r>
            <a:r>
              <a:rPr lang="en-US" b="0" i="0" dirty="0" err="1">
                <a:solidFill>
                  <a:srgbClr val="363636"/>
                </a:solidFill>
                <a:effectLst/>
                <a:latin typeface="quasimoda"/>
              </a:rPr>
              <a:t>Enyouri</a:t>
            </a:r>
            <a:r>
              <a:rPr lang="en-US" b="0" i="0" dirty="0">
                <a:solidFill>
                  <a:srgbClr val="363636"/>
                </a:solidFill>
                <a:effectLst/>
                <a:latin typeface="quasimoda"/>
              </a:rPr>
              <a:t>, Olivia Guy and Grace </a:t>
            </a:r>
            <a:r>
              <a:rPr lang="en-US" b="0" i="0" dirty="0" err="1">
                <a:solidFill>
                  <a:srgbClr val="363636"/>
                </a:solidFill>
                <a:effectLst/>
                <a:latin typeface="quasimoda"/>
              </a:rPr>
              <a:t>Flerin</a:t>
            </a:r>
            <a:r>
              <a:rPr lang="en-US" b="0" i="0" dirty="0">
                <a:solidFill>
                  <a:srgbClr val="363636"/>
                </a:solidFill>
                <a:effectLst/>
                <a:latin typeface="quasimoda"/>
              </a:rPr>
              <a:t>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sharing the stories of Black elders of the Windrush Generation who came to live in Bradford.</a:t>
            </a:r>
            <a:r>
              <a:rPr kumimoji="0" lang="en-GB" sz="1200" b="0" i="1" u="none" strike="noStrike" kern="1200" cap="none" spc="0" normalizeH="0" baseline="0" noProof="0" dirty="0">
                <a:ln>
                  <a:noFill/>
                </a:ln>
                <a:solidFill>
                  <a:prstClr val="black"/>
                </a:solidFill>
                <a:effectLst/>
                <a:uLnTx/>
                <a:uFillTx/>
                <a:latin typeface="Calibri" panose="020F0502020204030204"/>
                <a:ea typeface="+mn-ea"/>
                <a:cs typeface="+mn-cs"/>
              </a:rPr>
              <a:t> The voice recordings can be accessed here: https://bradfordmuseums.org/the-windrush-stories-dont-give-up-interviews</a:t>
            </a:r>
            <a:r>
              <a:rPr kumimoji="0" lang="en-GB" sz="1200" b="0" i="1" u="none" strike="noStrike" kern="1200" cap="none" spc="0" normalizeH="0" baseline="0" noProof="0" dirty="0">
                <a:ln>
                  <a:noFill/>
                </a:ln>
                <a:solidFill>
                  <a:prstClr val="black"/>
                </a:solidFill>
                <a:effectLst/>
                <a:uLnTx/>
                <a:uFillTx/>
                <a:latin typeface="+mn-lt"/>
                <a:ea typeface="+mn-ea"/>
                <a:cs typeface="+mn-cs"/>
              </a:rPr>
              <a:t>/This work was done in collaborations with Windrush Generations, Bradford, Cartwright Hall Museum and Art Gallery and the British Library.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t>20</a:t>
            </a:fld>
            <a:endParaRPr lang="en-GB"/>
          </a:p>
        </p:txBody>
      </p:sp>
    </p:spTree>
    <p:extLst>
      <p:ext uri="{BB962C8B-B14F-4D97-AF65-F5344CB8AC3E}">
        <p14:creationId xmlns:p14="http://schemas.microsoft.com/office/powerpoint/2010/main" val="17257763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People from the Caribbean were British subjects and had the right to come to the UK.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algn="l"/>
            <a:r>
              <a:rPr lang="en-US" sz="4000" b="0" i="1" dirty="0">
                <a:solidFill>
                  <a:srgbClr val="041205"/>
                </a:solidFill>
                <a:effectLst/>
                <a:latin typeface="Roboto" panose="02000000000000000000" pitchFamily="2" charset="0"/>
              </a:rPr>
              <a:t>‘Many of the people who came to the UK as children are now grandparents themselves. After years of living in the UK, people from the Windrush Generation started to face problems again, in what we now know as the Windrush Scandal, which began to emerge as a national issue in late 2017. Members of the Windrush Generation were told they were not British citizens after all because they did not possess the correct paperwork and might be forced to go back to the Caribbean. After living and working in the UK for decades, this was upsetting and unexpected as they had worked so hard to help the UK. </a:t>
            </a:r>
            <a:r>
              <a:rPr lang="en-US" sz="4000" b="1" i="1" dirty="0">
                <a:solidFill>
                  <a:srgbClr val="041205"/>
                </a:solidFill>
                <a:effectLst/>
                <a:latin typeface="Roboto" panose="02000000000000000000" pitchFamily="2" charset="0"/>
              </a:rPr>
              <a:t>In April 2018 the Government </a:t>
            </a:r>
            <a:r>
              <a:rPr lang="en-US" sz="4000" b="1" i="1" dirty="0" err="1">
                <a:solidFill>
                  <a:srgbClr val="041205"/>
                </a:solidFill>
                <a:effectLst/>
                <a:latin typeface="Roboto" panose="02000000000000000000" pitchFamily="2" charset="0"/>
              </a:rPr>
              <a:t>apologised</a:t>
            </a:r>
            <a:r>
              <a:rPr lang="en-US" sz="4000" b="1" i="1" dirty="0">
                <a:solidFill>
                  <a:srgbClr val="041205"/>
                </a:solidFill>
                <a:effectLst/>
                <a:latin typeface="Roboto" panose="02000000000000000000" pitchFamily="2" charset="0"/>
              </a:rPr>
              <a:t> and promised that it would help anyone who was affected by setting up the Windrush Compensation Scheme.’</a:t>
            </a:r>
          </a:p>
          <a:p>
            <a:pPr algn="l"/>
            <a:endParaRPr lang="en-US" sz="4000" b="0" i="0" dirty="0">
              <a:solidFill>
                <a:srgbClr val="041205"/>
              </a:solidFill>
              <a:effectLst/>
              <a:latin typeface="Roboto" panose="02000000000000000000" pitchFamily="2" charset="0"/>
            </a:endParaRPr>
          </a:p>
          <a:p>
            <a:pPr algn="l"/>
            <a:r>
              <a:rPr lang="en-US" sz="4000" b="0" i="0" dirty="0">
                <a:solidFill>
                  <a:srgbClr val="041205"/>
                </a:solidFill>
                <a:effectLst/>
                <a:latin typeface="Roboto" panose="02000000000000000000" pitchFamily="2" charset="0"/>
              </a:rPr>
              <a:t>As part of this promise, the Government also wanted to make sure that it was properly celebrating the Windrush Generation for the all the contributions they had made to Britain. A National Windrush Day was created, to be held on 22 June each year – the date the Empire Windrush landed at Tilbury Docks, Essex. </a:t>
            </a:r>
          </a:p>
          <a:p>
            <a:pPr algn="l"/>
            <a:endParaRPr lang="en-US" sz="4000" b="0" i="0" dirty="0">
              <a:solidFill>
                <a:srgbClr val="041205"/>
              </a:solidFill>
              <a:effectLst/>
              <a:latin typeface="Roboto" panose="02000000000000000000" pitchFamily="2" charset="0"/>
            </a:endParaRPr>
          </a:p>
          <a:p>
            <a:pPr algn="l"/>
            <a:r>
              <a:rPr lang="en-US" sz="4000" b="0" i="1" dirty="0">
                <a:solidFill>
                  <a:srgbClr val="041205"/>
                </a:solidFill>
                <a:effectLst/>
                <a:latin typeface="Roboto" panose="02000000000000000000" pitchFamily="2" charset="0"/>
              </a:rPr>
              <a:t>Source: https://windrush-monument.levellingup.gov.uk/celebrating-the-windrush-generation/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Those who didn’t have the right documents were told they needed evidence in order to continue working, get NHS treatment, or even to remain in the UK.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Many were completely shocked by this treatment, they never considered themselves anything but British.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Although, as stated, the UK government apologised for these deportation threats, many are still traumatized by this treatment. Compensation agreed to be paid to all those involved has still not yet been completed- some people died whilst awaiting their compensation.</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42A2B2-D265-4E9D-AB31-09FDEBBB568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57098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Despite these issues and the many issues that people from </a:t>
            </a:r>
            <a:r>
              <a:rPr lang="en-GB" b="0" u="none" dirty="0"/>
              <a:t>different backgrounds </a:t>
            </a:r>
            <a:r>
              <a:rPr lang="en-GB" dirty="0"/>
              <a:t>face, even today- It is really important that we do more than just acknowledge that Windrush happened. We should celebrate it, because the story of Windrush is the story of our country, our community, our families. It is a story of migration, resilience, hope for a better tomorrow, it is a human story that we can all relate to on some level. </a:t>
            </a:r>
          </a:p>
          <a:p>
            <a:endParaRPr lang="en-GB" dirty="0"/>
          </a:p>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t>22</a:t>
            </a:fld>
            <a:endParaRPr lang="en-GB"/>
          </a:p>
        </p:txBody>
      </p:sp>
    </p:spTree>
    <p:extLst>
      <p:ext uri="{BB962C8B-B14F-4D97-AF65-F5344CB8AC3E}">
        <p14:creationId xmlns:p14="http://schemas.microsoft.com/office/powerpoint/2010/main" val="15382031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t>Source: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a:t>Cartwright Hall exhibition in Bradford which showcased</a:t>
            </a:r>
            <a:r>
              <a:rPr kumimoji="0" lang="en-GB" sz="1200" b="0" i="1" u="none" strike="noStrike" kern="1200" cap="none" spc="0" normalizeH="0" baseline="0" noProof="0" dirty="0">
                <a:ln>
                  <a:noFill/>
                </a:ln>
                <a:solidFill>
                  <a:prstClr val="black"/>
                </a:solidFill>
                <a:effectLst/>
                <a:uLnTx/>
                <a:uFillTx/>
                <a:latin typeface="Calibri" panose="020F0502020204030204"/>
                <a:ea typeface="+mn-ea"/>
                <a:cs typeface="+mn-cs"/>
              </a:rPr>
              <a:t> interviews by </a:t>
            </a:r>
            <a:r>
              <a:rPr lang="en-US" b="0" i="0" dirty="0">
                <a:solidFill>
                  <a:srgbClr val="363636"/>
                </a:solidFill>
                <a:effectLst/>
                <a:latin typeface="quasimoda"/>
              </a:rPr>
              <a:t>Three young people with African and Caribbean heritage –  Alexandra </a:t>
            </a:r>
            <a:r>
              <a:rPr lang="en-US" b="0" i="0" dirty="0" err="1">
                <a:solidFill>
                  <a:srgbClr val="363636"/>
                </a:solidFill>
                <a:effectLst/>
                <a:latin typeface="quasimoda"/>
              </a:rPr>
              <a:t>Enyouri</a:t>
            </a:r>
            <a:r>
              <a:rPr lang="en-US" b="0" i="0" dirty="0">
                <a:solidFill>
                  <a:srgbClr val="363636"/>
                </a:solidFill>
                <a:effectLst/>
                <a:latin typeface="quasimoda"/>
              </a:rPr>
              <a:t>, Olivia Guy and Grace </a:t>
            </a:r>
            <a:r>
              <a:rPr lang="en-US" b="0" i="0" dirty="0" err="1">
                <a:solidFill>
                  <a:srgbClr val="363636"/>
                </a:solidFill>
                <a:effectLst/>
                <a:latin typeface="quasimoda"/>
              </a:rPr>
              <a:t>Flerin</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sharing the stories of Black elders of the Windrush Generation who came to live in Bradford.</a:t>
            </a:r>
            <a:r>
              <a:rPr kumimoji="0" lang="en-GB" sz="1200" b="0" i="1" u="none" strike="noStrike" kern="1200" cap="none" spc="0" normalizeH="0" baseline="0" noProof="0" dirty="0">
                <a:ln>
                  <a:noFill/>
                </a:ln>
                <a:solidFill>
                  <a:prstClr val="black"/>
                </a:solidFill>
                <a:effectLst/>
                <a:uLnTx/>
                <a:uFillTx/>
                <a:latin typeface="Calibri" panose="020F0502020204030204"/>
                <a:ea typeface="+mn-ea"/>
                <a:cs typeface="+mn-cs"/>
              </a:rPr>
              <a:t> The voice recordings can be accessed here: https://bradfordmuseums.org/the-windrush-stories-dont-give-up-interviews/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prstClr val="black"/>
                </a:solidFill>
                <a:effectLst/>
                <a:uLnTx/>
                <a:uFillTx/>
                <a:latin typeface="Calibri" panose="020F0502020204030204"/>
                <a:ea typeface="+mn-ea"/>
                <a:cs typeface="+mn-cs"/>
              </a:rPr>
              <a:t>This work was done in collaborations with Windrush Generations, Bradford, Cartwright Hall Museum and Art Gallery and the British Library. </a:t>
            </a:r>
          </a:p>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t>23</a:t>
            </a:fld>
            <a:endParaRPr lang="en-GB"/>
          </a:p>
        </p:txBody>
      </p:sp>
    </p:spTree>
    <p:extLst>
      <p:ext uri="{BB962C8B-B14F-4D97-AF65-F5344CB8AC3E}">
        <p14:creationId xmlns:p14="http://schemas.microsoft.com/office/powerpoint/2010/main" val="32274378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how can we celebrate </a:t>
            </a:r>
            <a:r>
              <a:rPr lang="en-GB" dirty="0" err="1"/>
              <a:t>windrush</a:t>
            </a:r>
            <a:r>
              <a:rPr lang="en-GB" dirty="0"/>
              <a:t>?  </a:t>
            </a:r>
          </a:p>
          <a:p>
            <a:endParaRPr lang="en-GB" dirty="0"/>
          </a:p>
          <a:p>
            <a:r>
              <a:rPr lang="en-GB" dirty="0"/>
              <a:t>Celebrations are not just about parties and food. Celebrations can also be opportunities for us to remember and learn from things that have happened in the past. One of the ways that we can celebrate Windrush is to reflect on the stories of many people who are still alive today; who can share their first hand experiences of migration. People like Jules Jarvis who had never seen the snow or others like Pearline Stoddart who loved working as a nurse despite many difficulties. </a:t>
            </a:r>
          </a:p>
          <a:p>
            <a:endParaRPr lang="en-GB" dirty="0"/>
          </a:p>
          <a:p>
            <a:r>
              <a:rPr lang="en-GB" dirty="0"/>
              <a:t>Some of our families may have stories of migration that we could share!*</a:t>
            </a:r>
          </a:p>
          <a:p>
            <a:endParaRPr lang="en-GB" dirty="0"/>
          </a:p>
          <a:p>
            <a:r>
              <a:rPr lang="en-GB" dirty="0"/>
              <a:t>There is a secondary resource that we can use called Migration Tree. The idea is to populate this tree with stories of journeys of hope using post-its. Template is on slide 19</a:t>
            </a:r>
          </a:p>
          <a:p>
            <a:endParaRPr lang="en-GB" dirty="0"/>
          </a:p>
          <a:p>
            <a:r>
              <a:rPr lang="en-GB" dirty="0"/>
              <a:t>Note: The Windrush 100 Network is a group of Britons keen to see Britain celebrate. https://www.windrush75.org/about</a:t>
            </a:r>
          </a:p>
          <a:p>
            <a:endParaRPr lang="en-GB" dirty="0"/>
          </a:p>
          <a:p>
            <a:r>
              <a:rPr lang="en-GB" i="1" dirty="0"/>
              <a:t>Image taken from https://www.britishfuture.org/windrush-75/</a:t>
            </a:r>
          </a:p>
        </p:txBody>
      </p:sp>
      <p:sp>
        <p:nvSpPr>
          <p:cNvPr id="4" name="Slide Number Placeholder 3"/>
          <p:cNvSpPr>
            <a:spLocks noGrp="1"/>
          </p:cNvSpPr>
          <p:nvPr>
            <p:ph type="sldNum" sz="quarter" idx="5"/>
          </p:nvPr>
        </p:nvSpPr>
        <p:spPr/>
        <p:txBody>
          <a:bodyPr/>
          <a:lstStyle/>
          <a:p>
            <a:fld id="{8442A2B2-D265-4E9D-AB31-09FDEBBB5687}" type="slidenum">
              <a:rPr lang="en-GB" smtClean="0"/>
              <a:t>24</a:t>
            </a:fld>
            <a:endParaRPr lang="en-GB"/>
          </a:p>
        </p:txBody>
      </p:sp>
    </p:spTree>
    <p:extLst>
      <p:ext uri="{BB962C8B-B14F-4D97-AF65-F5344CB8AC3E}">
        <p14:creationId xmlns:p14="http://schemas.microsoft.com/office/powerpoint/2010/main" val="19651311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Main Activity 1: If you are fortunate enough to be able to get someone to come into the classroom and share their experiences of migration, then this activity will be great for you. We also have guidance in the form of a toolkit on our website when getting visitors into school.  </a:t>
            </a:r>
          </a:p>
          <a:p>
            <a:endParaRPr lang="en-GB" dirty="0"/>
          </a:p>
          <a:p>
            <a:r>
              <a:rPr lang="en-GB" dirty="0"/>
              <a:t>You can also use the video, if you’re unable to get visitors into school- See Slide 28</a:t>
            </a:r>
          </a:p>
        </p:txBody>
      </p:sp>
      <p:sp>
        <p:nvSpPr>
          <p:cNvPr id="4" name="Slide Number Placeholder 3"/>
          <p:cNvSpPr>
            <a:spLocks noGrp="1"/>
          </p:cNvSpPr>
          <p:nvPr>
            <p:ph type="sldNum" sz="quarter" idx="5"/>
          </p:nvPr>
        </p:nvSpPr>
        <p:spPr/>
        <p:txBody>
          <a:bodyPr/>
          <a:lstStyle/>
          <a:p>
            <a:fld id="{8442A2B2-D265-4E9D-AB31-09FDEBBB5687}" type="slidenum">
              <a:rPr lang="en-GB" smtClean="0"/>
              <a:t>27</a:t>
            </a:fld>
            <a:endParaRPr lang="en-GB"/>
          </a:p>
        </p:txBody>
      </p:sp>
    </p:spTree>
    <p:extLst>
      <p:ext uri="{BB962C8B-B14F-4D97-AF65-F5344CB8AC3E}">
        <p14:creationId xmlns:p14="http://schemas.microsoft.com/office/powerpoint/2010/main" val="1862133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Main Activity 1: Here are some questions that we have used in our sessions with first and second generation Windrush migrants. You may want to print this out for your pupils to give them a prompt on what questions to ask. We have given pupils time to think of their own questions first before giving them these prompts. </a:t>
            </a:r>
          </a:p>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t>28</a:t>
            </a:fld>
            <a:endParaRPr lang="en-GB"/>
          </a:p>
        </p:txBody>
      </p:sp>
    </p:spTree>
    <p:extLst>
      <p:ext uri="{BB962C8B-B14F-4D97-AF65-F5344CB8AC3E}">
        <p14:creationId xmlns:p14="http://schemas.microsoft.com/office/powerpoint/2010/main" val="25852764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Main Activity 1: Here</a:t>
            </a:r>
            <a:r>
              <a:rPr lang="en-GB" dirty="0"/>
              <a:t> is a video again: </a:t>
            </a:r>
            <a:r>
              <a:rPr lang="en-GB" b="0" i="0" dirty="0">
                <a:solidFill>
                  <a:srgbClr val="1155CC"/>
                </a:solidFill>
                <a:effectLst/>
                <a:highlight>
                  <a:srgbClr val="FFFFFF"/>
                </a:highlight>
                <a:latin typeface="Arial" panose="020B0604020202020204" pitchFamily="34" charset="0"/>
                <a:hlinkClick r:id="rId3"/>
              </a:rPr>
              <a:t>https://youtu.be/wvEvT6t12aw</a:t>
            </a:r>
            <a:endParaRPr lang="en-GB" b="0" i="0" dirty="0">
              <a:solidFill>
                <a:srgbClr val="1155CC"/>
              </a:solidFill>
              <a:effectLst/>
              <a:highlight>
                <a:srgbClr val="FFFFFF"/>
              </a:highligh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EFEFEF"/>
              </a:solidFill>
              <a:effectLst/>
              <a:latin typeface="Helvetica Neue"/>
            </a:endParaRPr>
          </a:p>
          <a:p>
            <a:pPr algn="l"/>
            <a:r>
              <a:rPr lang="en-GB" dirty="0"/>
              <a:t>If you can get Windrush Generation visitors into your school or college- that is such a powerful experience, and we have a toolkit with guidance based on our experience. (If you can do this, we suggest that watching this video will help prepare your students to ask questions of their own. You may have watched this video already if you have been following this lesson so far). </a:t>
            </a:r>
            <a:endParaRPr lang="en-US" b="0" i="0" dirty="0">
              <a:solidFill>
                <a:srgbClr val="EFEFEF"/>
              </a:solidFill>
              <a:effectLst/>
              <a:latin typeface="Helvetica Neue"/>
            </a:endParaRPr>
          </a:p>
          <a:p>
            <a:pPr algn="l"/>
            <a:endParaRPr lang="en-US" b="0" i="0" dirty="0">
              <a:solidFill>
                <a:srgbClr val="EFEFEF"/>
              </a:solidFill>
              <a:effectLst/>
              <a:latin typeface="Helvetica Neue"/>
            </a:endParaRPr>
          </a:p>
          <a:p>
            <a:pPr algn="l"/>
            <a:r>
              <a:rPr lang="en-US" b="0" i="0" dirty="0">
                <a:solidFill>
                  <a:srgbClr val="EFEFEF"/>
                </a:solidFill>
                <a:effectLst/>
                <a:latin typeface="Helvetica Neue"/>
              </a:rPr>
              <a:t>We hope this video might also inspire students to ask family members about their stories about migration too. </a:t>
            </a:r>
          </a:p>
          <a:p>
            <a:pPr algn="l"/>
            <a:endParaRPr lang="en-US" b="0" i="0" dirty="0">
              <a:solidFill>
                <a:srgbClr val="EFEFEF"/>
              </a:solidFill>
              <a:effectLst/>
              <a:latin typeface="Helvetica Neue"/>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42A2B2-D265-4E9D-AB31-09FDEBBB568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68944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Main Activity 1: Remember the video where three people from Windrush </a:t>
            </a:r>
            <a:r>
              <a:rPr kumimoji="0" lang="en-GB" sz="1200" b="0" i="0" u="none" strike="noStrike" kern="1200" cap="none" spc="0" normalizeH="0" baseline="0" noProof="0" dirty="0">
                <a:ln>
                  <a:noFill/>
                </a:ln>
                <a:solidFill>
                  <a:prstClr val="black"/>
                </a:solidFill>
                <a:effectLst/>
                <a:uLnTx/>
                <a:uFillTx/>
                <a:latin typeface="+mn-lt"/>
                <a:ea typeface="+mn-ea"/>
                <a:cs typeface="+mn-cs"/>
              </a:rPr>
              <a:t>families -Pamela, Charles and Sadie - talk </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with secondary school students. -share their stories and answer their questions. </a:t>
            </a:r>
          </a:p>
          <a:p>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r>
              <a:rPr lang="en-GB" dirty="0"/>
              <a:t>Can you find your notes on this. You wrote about anything that you might find interesting or surprising that each person has said. </a:t>
            </a:r>
          </a:p>
          <a:p>
            <a:endParaRPr lang="en-GB" dirty="0"/>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t>30</a:t>
            </a:fld>
            <a:endParaRPr lang="en-GB"/>
          </a:p>
        </p:txBody>
      </p:sp>
    </p:spTree>
    <p:extLst>
      <p:ext uri="{BB962C8B-B14F-4D97-AF65-F5344CB8AC3E}">
        <p14:creationId xmlns:p14="http://schemas.microsoft.com/office/powerpoint/2010/main" val="21859157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do have visitors coming into school, it is always good to create space for pupils to reflect on their meeting. It is especially important when discussing challenging themes around migration and settling in a new country whilst facing many obstacles. </a:t>
            </a:r>
          </a:p>
          <a:p>
            <a:endParaRPr lang="en-GB" dirty="0"/>
          </a:p>
          <a:p>
            <a:r>
              <a:rPr lang="en-GB" dirty="0"/>
              <a:t>You could ask pupils open questions to give them a chance to gather their thoughts. How did you feel? Do you have any immediate thoughts?</a:t>
            </a:r>
          </a:p>
        </p:txBody>
      </p:sp>
      <p:sp>
        <p:nvSpPr>
          <p:cNvPr id="4" name="Slide Number Placeholder 3"/>
          <p:cNvSpPr>
            <a:spLocks noGrp="1"/>
          </p:cNvSpPr>
          <p:nvPr>
            <p:ph type="sldNum" sz="quarter" idx="5"/>
          </p:nvPr>
        </p:nvSpPr>
        <p:spPr/>
        <p:txBody>
          <a:bodyPr/>
          <a:lstStyle/>
          <a:p>
            <a:fld id="{8442A2B2-D265-4E9D-AB31-09FDEBBB5687}" type="slidenum">
              <a:rPr lang="en-GB" smtClean="0"/>
              <a:t>31</a:t>
            </a:fld>
            <a:endParaRPr lang="en-GB"/>
          </a:p>
        </p:txBody>
      </p:sp>
    </p:spTree>
    <p:extLst>
      <p:ext uri="{BB962C8B-B14F-4D97-AF65-F5344CB8AC3E}">
        <p14:creationId xmlns:p14="http://schemas.microsoft.com/office/powerpoint/2010/main" val="33444150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Main Activity 2: Migration Tree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The idea is to populate this tree with stories of journeys of hope using post-its. The tree whilst bare looks intentionally bleak. The idea is to add small pieces of different coloured cards or post its with small quotes about ‘journeys of hope’.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These migration journeys could be based on real life stories that students read about or even more effectively, could be based on stories that pupils have heard from elderly relatives such as grandparents. Each post it just has a snippet, for example “I never saw snow before”. There are some great interviews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sharing the stories of Black elders of the Windrush Generation who came to live in Bradford.</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They can be accessed here: https://bradfordmuseums.org/the-windrush-stories-dont-give-up-interviews/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The migration can make an effective display in a classroom or school corridor. </a:t>
            </a:r>
          </a:p>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t>33</a:t>
            </a:fld>
            <a:endParaRPr lang="en-GB"/>
          </a:p>
        </p:txBody>
      </p:sp>
    </p:spTree>
    <p:extLst>
      <p:ext uri="{BB962C8B-B14F-4D97-AF65-F5344CB8AC3E}">
        <p14:creationId xmlns:p14="http://schemas.microsoft.com/office/powerpoint/2010/main" val="42470824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t>34</a:t>
            </a:fld>
            <a:endParaRPr lang="en-GB"/>
          </a:p>
        </p:txBody>
      </p:sp>
    </p:spTree>
    <p:extLst>
      <p:ext uri="{BB962C8B-B14F-4D97-AF65-F5344CB8AC3E}">
        <p14:creationId xmlns:p14="http://schemas.microsoft.com/office/powerpoint/2010/main" val="7489684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Main Activity 3:  On slide 20, there is a template of the HMT Empire Windrush which pupils can fill in. You may wish to print copies onto A3 paper. The focus of the activity is on: </a:t>
            </a:r>
            <a:r>
              <a:rPr lang="en-US" dirty="0"/>
              <a:t>Why are we celebrating Windrush? </a:t>
            </a:r>
          </a:p>
          <a:p>
            <a:endParaRPr lang="en-US" dirty="0"/>
          </a:p>
          <a:p>
            <a:r>
              <a:rPr lang="en-US" dirty="0"/>
              <a:t>Students may wish to add the answers to the following questions: </a:t>
            </a:r>
          </a:p>
          <a:p>
            <a:endParaRPr lang="en-US" dirty="0"/>
          </a:p>
          <a:p>
            <a:r>
              <a:rPr lang="en-US" dirty="0"/>
              <a:t>Where does the name come from? </a:t>
            </a:r>
          </a:p>
          <a:p>
            <a:r>
              <a:rPr lang="en-US" dirty="0"/>
              <a:t>Who were the Windrush generation? </a:t>
            </a:r>
          </a:p>
          <a:p>
            <a:r>
              <a:rPr lang="en-US" dirty="0"/>
              <a:t>Why did they come to the UK? </a:t>
            </a:r>
          </a:p>
          <a:p>
            <a:r>
              <a:rPr lang="en-US" dirty="0"/>
              <a:t>Which part of the world did they come from? </a:t>
            </a:r>
          </a:p>
          <a:p>
            <a:r>
              <a:rPr lang="en-US" dirty="0"/>
              <a:t>What are commonwealth countries? </a:t>
            </a:r>
          </a:p>
          <a:p>
            <a:r>
              <a:rPr lang="en-US" dirty="0"/>
              <a:t>What was life like for those who arrived in the UK?</a:t>
            </a:r>
          </a:p>
          <a:p>
            <a:r>
              <a:rPr lang="en-US" dirty="0"/>
              <a:t>What is the Windrush scandal? </a:t>
            </a:r>
          </a:p>
          <a:p>
            <a:r>
              <a:rPr lang="en-US" dirty="0"/>
              <a:t>Why do you think it is important to celebrate Windrush? </a:t>
            </a:r>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t>35</a:t>
            </a:fld>
            <a:endParaRPr lang="en-GB"/>
          </a:p>
        </p:txBody>
      </p:sp>
    </p:spTree>
    <p:extLst>
      <p:ext uri="{BB962C8B-B14F-4D97-AF65-F5344CB8AC3E}">
        <p14:creationId xmlns:p14="http://schemas.microsoft.com/office/powerpoint/2010/main" val="13070332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Template for Activity 3.</a:t>
            </a:r>
          </a:p>
        </p:txBody>
      </p:sp>
      <p:sp>
        <p:nvSpPr>
          <p:cNvPr id="4" name="Slide Number Placeholder 3"/>
          <p:cNvSpPr>
            <a:spLocks noGrp="1"/>
          </p:cNvSpPr>
          <p:nvPr>
            <p:ph type="sldNum" sz="quarter" idx="5"/>
          </p:nvPr>
        </p:nvSpPr>
        <p:spPr/>
        <p:txBody>
          <a:bodyPr/>
          <a:lstStyle/>
          <a:p>
            <a:fld id="{8442A2B2-D265-4E9D-AB31-09FDEBBB5687}" type="slidenum">
              <a:rPr lang="en-GB" smtClean="0"/>
              <a:t>36</a:t>
            </a:fld>
            <a:endParaRPr lang="en-GB"/>
          </a:p>
        </p:txBody>
      </p:sp>
    </p:spTree>
    <p:extLst>
      <p:ext uri="{BB962C8B-B14F-4D97-AF65-F5344CB8AC3E}">
        <p14:creationId xmlns:p14="http://schemas.microsoft.com/office/powerpoint/2010/main" val="2290495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42A2B2-D265-4E9D-AB31-09FDEBBB568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65485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Main activity 4</a:t>
            </a:r>
          </a:p>
          <a:p>
            <a:endParaRPr lang="en-GB" dirty="0"/>
          </a:p>
          <a:p>
            <a:r>
              <a:rPr lang="en-GB" dirty="0"/>
              <a:t>Imagine what it would be like to suddenly have to leave home and all the things that you treasure. How would you feel, could you write a poem about this…</a:t>
            </a:r>
          </a:p>
          <a:p>
            <a:endParaRPr lang="en-GB" dirty="0"/>
          </a:p>
          <a:p>
            <a:r>
              <a:rPr lang="en-GB" dirty="0"/>
              <a:t> </a:t>
            </a:r>
          </a:p>
        </p:txBody>
      </p:sp>
      <p:sp>
        <p:nvSpPr>
          <p:cNvPr id="4" name="Slide Number Placeholder 3"/>
          <p:cNvSpPr>
            <a:spLocks noGrp="1"/>
          </p:cNvSpPr>
          <p:nvPr>
            <p:ph type="sldNum" sz="quarter" idx="5"/>
          </p:nvPr>
        </p:nvSpPr>
        <p:spPr/>
        <p:txBody>
          <a:bodyPr/>
          <a:lstStyle/>
          <a:p>
            <a:fld id="{8442A2B2-D265-4E9D-AB31-09FDEBBB5687}" type="slidenum">
              <a:rPr lang="en-GB" smtClean="0"/>
              <a:t>38</a:t>
            </a:fld>
            <a:endParaRPr lang="en-GB"/>
          </a:p>
        </p:txBody>
      </p:sp>
    </p:spTree>
    <p:extLst>
      <p:ext uri="{BB962C8B-B14F-4D97-AF65-F5344CB8AC3E}">
        <p14:creationId xmlns:p14="http://schemas.microsoft.com/office/powerpoint/2010/main" val="15899889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Main activity 4: Away from Home Poem </a:t>
            </a:r>
          </a:p>
          <a:p>
            <a:endParaRPr lang="en-GB" dirty="0"/>
          </a:p>
          <a:p>
            <a:r>
              <a:rPr lang="en-US" dirty="0"/>
              <a:t>Writing a poem on Windrush in 4 steps…</a:t>
            </a:r>
          </a:p>
          <a:p>
            <a:r>
              <a:rPr lang="en-US" dirty="0"/>
              <a:t>1. Think about how you would feel if you would feel if you had to leave home and move to a new country. What emotions would you feel? Would you have mixed emotions- excited but sad? </a:t>
            </a:r>
          </a:p>
          <a:p>
            <a:r>
              <a:rPr lang="en-US" dirty="0"/>
              <a:t>2. Talk to the person next to you about their thoughts. Jot down any interesting ideas. </a:t>
            </a:r>
          </a:p>
          <a:p>
            <a:r>
              <a:rPr lang="en-US" dirty="0"/>
              <a:t>3. Quiet reflection…let’s draft our immediate thoughts. What comes to mind? Keep in mind that the title of the poem is away from home. Consider some of the experiences that you’ve heard during this session when drafting your words. </a:t>
            </a:r>
          </a:p>
          <a:p>
            <a:r>
              <a:rPr lang="en-US" dirty="0"/>
              <a:t>4. Write up your poem neatly. </a:t>
            </a:r>
          </a:p>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t>39</a:t>
            </a:fld>
            <a:endParaRPr lang="en-GB"/>
          </a:p>
        </p:txBody>
      </p:sp>
    </p:spTree>
    <p:extLst>
      <p:ext uri="{BB962C8B-B14F-4D97-AF65-F5344CB8AC3E}">
        <p14:creationId xmlns:p14="http://schemas.microsoft.com/office/powerpoint/2010/main" val="8591346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Main activity 4: Away from Home Poem </a:t>
            </a:r>
          </a:p>
          <a:p>
            <a:endParaRPr lang="en-GB" dirty="0"/>
          </a:p>
          <a:p>
            <a:r>
              <a:rPr lang="en-US" dirty="0"/>
              <a:t>Writing a poem on Windrush in 4 steps…</a:t>
            </a:r>
          </a:p>
          <a:p>
            <a:r>
              <a:rPr lang="en-US" dirty="0"/>
              <a:t>1. Think about how you would feel if you would feel if you had to leave home and move to a new country. What emotions would you feel? Would you have mixed emotions- excited but sad? </a:t>
            </a:r>
          </a:p>
          <a:p>
            <a:r>
              <a:rPr lang="en-US" dirty="0"/>
              <a:t>2. Talk to the person next to you about their thoughts. Jot down any interesting ideas. </a:t>
            </a:r>
          </a:p>
          <a:p>
            <a:r>
              <a:rPr lang="en-US" dirty="0"/>
              <a:t>3. Quiet reflection…let’s draft our immediate thoughts. What comes to mind? Keep in mind that the title of the poem is away from home. Consider some of the experiences that you’ve heard during this session when drafting your words. </a:t>
            </a:r>
          </a:p>
          <a:p>
            <a:r>
              <a:rPr lang="en-US" dirty="0"/>
              <a:t>4. Write up your poem neatly.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42A2B2-D265-4E9D-AB31-09FDEBBB568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78579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Main activity 4: Away from Home Poem </a:t>
            </a:r>
          </a:p>
          <a:p>
            <a:endParaRPr lang="en-GB" dirty="0"/>
          </a:p>
          <a:p>
            <a:r>
              <a:rPr lang="en-US" dirty="0"/>
              <a:t>Writing a poem on Windrush in 4 steps…</a:t>
            </a:r>
          </a:p>
          <a:p>
            <a:r>
              <a:rPr lang="en-US" dirty="0"/>
              <a:t>1. Think about how you would feel if you would feel if you had to leave home and move to a new country. What emotions would you feel? Would you have mixed emotions- excited but sad? </a:t>
            </a:r>
          </a:p>
          <a:p>
            <a:r>
              <a:rPr lang="en-US" dirty="0"/>
              <a:t>2. Talk to the person next to you about their thoughts. Jot down any interesting ideas. </a:t>
            </a:r>
          </a:p>
          <a:p>
            <a:r>
              <a:rPr lang="en-US" dirty="0"/>
              <a:t>3. Quiet reflection…let’s draft our immediate thoughts. What comes to mind? Keep in mind that the title of the poem is away from home. Consider some of the experiences that you’ve heard during this session when drafting your words. </a:t>
            </a:r>
          </a:p>
          <a:p>
            <a:r>
              <a:rPr lang="en-US" dirty="0"/>
              <a:t>4. Write up your poem neatly. </a:t>
            </a:r>
          </a:p>
          <a:p>
            <a:endParaRPr lang="en-US" dirty="0"/>
          </a:p>
          <a:p>
            <a:r>
              <a:rPr lang="en-US" i="1" dirty="0"/>
              <a:t>Source Photograph of Jamaican Sunset: Charles Dacres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42A2B2-D265-4E9D-AB31-09FDEBBB568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6281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Main activity 4: Away from Home Poem </a:t>
            </a:r>
          </a:p>
          <a:p>
            <a:endParaRPr lang="en-GB" dirty="0"/>
          </a:p>
          <a:p>
            <a:r>
              <a:rPr lang="en-US" dirty="0"/>
              <a:t>Writing a poem on Windrush in 4 steps…</a:t>
            </a:r>
          </a:p>
          <a:p>
            <a:r>
              <a:rPr lang="en-US" dirty="0"/>
              <a:t>1. Think about how you would feel if you would feel if you had to leave home and move to a new country. What emotions would you feel? Would you have mixed emotions- excited but sad? </a:t>
            </a:r>
          </a:p>
          <a:p>
            <a:r>
              <a:rPr lang="en-US" dirty="0"/>
              <a:t>2. Talk to the person next to you about their thoughts. Jot down any interesting ideas. </a:t>
            </a:r>
          </a:p>
          <a:p>
            <a:r>
              <a:rPr lang="en-US" dirty="0"/>
              <a:t>3. Quiet reflection…let’s draft our immediate thoughts. What comes to mind? Keep in mind that the title of the poem is away from home. Consider some of the experiences that you’ve heard during this session when drafting your words. </a:t>
            </a:r>
          </a:p>
          <a:p>
            <a:r>
              <a:rPr lang="en-US" dirty="0"/>
              <a:t>4. Write up your poem neatly.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42A2B2-D265-4E9D-AB31-09FDEBBB568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9222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ADDITIONAL SLIDE: </a:t>
            </a:r>
            <a:b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br>
            <a:b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If you wanted to show students, the British Empire, then this slide is available!</a:t>
            </a:r>
          </a:p>
          <a:p>
            <a:endParaRPr lang="en-US" b="0" u="none" dirty="0"/>
          </a:p>
          <a:p>
            <a:r>
              <a:rPr lang="en-US" b="0" u="none" dirty="0"/>
              <a:t>From the 1500’s to the mid 1960’s, Britain had a large empire. </a:t>
            </a:r>
          </a:p>
          <a:p>
            <a:endParaRPr lang="en-US" b="0" u="none" dirty="0"/>
          </a:p>
          <a:p>
            <a:r>
              <a:rPr lang="en-US" b="0" u="none" dirty="0"/>
              <a:t>This means it controlled many countries around the world- </a:t>
            </a:r>
            <a:r>
              <a:rPr lang="en-US" b="1" dirty="0"/>
              <a:t>including countries in Africa, Asia and the Caribbean. </a:t>
            </a:r>
            <a:r>
              <a:rPr lang="en-US" dirty="0"/>
              <a:t>Sometimes people, from these countries came to Britain in small numbers to live and work. </a:t>
            </a:r>
          </a:p>
          <a:p>
            <a:endParaRPr lang="en-US" dirty="0"/>
          </a:p>
          <a:p>
            <a:r>
              <a:rPr lang="en-US" dirty="0"/>
              <a:t>As time went on, The British Empire was replaced by what is today called The Commonwealth– an </a:t>
            </a:r>
            <a:r>
              <a:rPr lang="en-US" dirty="0" err="1"/>
              <a:t>organisation</a:t>
            </a:r>
            <a:r>
              <a:rPr lang="en-US" dirty="0"/>
              <a:t> that countries can choose to join or leave. The commonwealth began in 1931. Today, it is made up of over 50 countries. </a:t>
            </a:r>
          </a:p>
          <a:p>
            <a:endParaRPr lang="en-US" dirty="0"/>
          </a:p>
          <a:p>
            <a:r>
              <a:rPr lang="en-US" i="1" dirty="0"/>
              <a:t>Source: This is a </a:t>
            </a:r>
            <a:r>
              <a:rPr lang="en-US" b="0" i="1" dirty="0">
                <a:solidFill>
                  <a:srgbClr val="202122"/>
                </a:solidFill>
                <a:effectLst/>
                <a:latin typeface="Arial" panose="020B0604020202020204" pitchFamily="34" charset="0"/>
              </a:rPr>
              <a:t>Gall-Peters projection of the world map by </a:t>
            </a:r>
            <a:r>
              <a:rPr lang="en-US" b="0" i="1" dirty="0" err="1">
                <a:solidFill>
                  <a:srgbClr val="202122"/>
                </a:solidFill>
                <a:effectLst/>
                <a:latin typeface="Arial" panose="020B0604020202020204" pitchFamily="34" charset="0"/>
              </a:rPr>
              <a:t>Strebe</a:t>
            </a:r>
            <a:r>
              <a:rPr lang="en-US" b="0" i="1" dirty="0">
                <a:solidFill>
                  <a:srgbClr val="202122"/>
                </a:solidFill>
                <a:effectLst/>
                <a:latin typeface="Arial" panose="020B0604020202020204" pitchFamily="34" charset="0"/>
              </a:rPr>
              <a:t> </a:t>
            </a:r>
            <a:r>
              <a:rPr lang="en-US" i="1" dirty="0"/>
              <a:t>CC BY-SA 3.0 &lt;https://creativecommons.org/licenses/by-sa/3.0&gt;, via Wikimedia Commons</a:t>
            </a:r>
          </a:p>
          <a:p>
            <a:endParaRPr lang="en-GB"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a:t>Source:Ibu007, CC BY-SA 4.0 &lt;https://creativecommons.org/licenses/by-sa/4.0&gt;, via Wikimedia Commons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1"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t>If you wanted to show students the British Empire  this slide is available </a:t>
            </a:r>
          </a:p>
          <a:p>
            <a:endParaRPr lang="en-GB" i="1" dirty="0"/>
          </a:p>
        </p:txBody>
      </p:sp>
      <p:sp>
        <p:nvSpPr>
          <p:cNvPr id="4" name="Slide Number Placeholder 3"/>
          <p:cNvSpPr>
            <a:spLocks noGrp="1"/>
          </p:cNvSpPr>
          <p:nvPr>
            <p:ph type="sldNum" sz="quarter" idx="5"/>
          </p:nvPr>
        </p:nvSpPr>
        <p:spPr/>
        <p:txBody>
          <a:bodyPr/>
          <a:lstStyle/>
          <a:p>
            <a:fld id="{8442A2B2-D265-4E9D-AB31-09FDEBBB5687}" type="slidenum">
              <a:rPr lang="en-GB" smtClean="0"/>
              <a:t>43</a:t>
            </a:fld>
            <a:endParaRPr lang="en-GB"/>
          </a:p>
        </p:txBody>
      </p:sp>
    </p:spTree>
    <p:extLst>
      <p:ext uri="{BB962C8B-B14F-4D97-AF65-F5344CB8AC3E}">
        <p14:creationId xmlns:p14="http://schemas.microsoft.com/office/powerpoint/2010/main" val="2432557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5/24/2024</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566304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5/24/2024</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340610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5/24/2024</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246016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5/24/2024</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607514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5/24/2024</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474722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5/24/2024</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159299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5/24/2024</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166730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5/24/2024</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304775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5/24/2024</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091514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5/24/2024</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757679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5/24/2024</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6191327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5/24/2024</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4638856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D4BE0-F5D2-8EED-5C25-604E7D4FDA0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F4329C8-7079-161B-1EDB-EE0688751B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0A4116F-9AF6-D7B3-24D6-080F16C14404}"/>
              </a:ext>
            </a:extLst>
          </p:cNvPr>
          <p:cNvSpPr>
            <a:spLocks noGrp="1"/>
          </p:cNvSpPr>
          <p:nvPr>
            <p:ph type="dt" sz="half" idx="10"/>
          </p:nvPr>
        </p:nvSpPr>
        <p:spPr/>
        <p:txBody>
          <a:bodyPr/>
          <a:lstStyle/>
          <a:p>
            <a:fld id="{C1691109-F4F8-4597-962C-A4F4B7960636}" type="datetimeFigureOut">
              <a:rPr lang="en-US" smtClean="0"/>
              <a:t>5/24/2024</a:t>
            </a:fld>
            <a:endParaRPr lang="en-US"/>
          </a:p>
        </p:txBody>
      </p:sp>
      <p:sp>
        <p:nvSpPr>
          <p:cNvPr id="5" name="Footer Placeholder 4">
            <a:extLst>
              <a:ext uri="{FF2B5EF4-FFF2-40B4-BE49-F238E27FC236}">
                <a16:creationId xmlns:a16="http://schemas.microsoft.com/office/drawing/2014/main" id="{88F4C8E9-8215-65C2-ED07-C0C2240A40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932935-ADA0-660C-5B6F-EF7B625B6AD4}"/>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4004230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C24A5-721D-DE59-66A3-541CC58A9B5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4DB308B-2A4F-B06D-7C89-B7ECD19DFA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8F9007C-4908-161A-FB67-D7E152EE6932}"/>
              </a:ext>
            </a:extLst>
          </p:cNvPr>
          <p:cNvSpPr>
            <a:spLocks noGrp="1"/>
          </p:cNvSpPr>
          <p:nvPr>
            <p:ph type="dt" sz="half" idx="10"/>
          </p:nvPr>
        </p:nvSpPr>
        <p:spPr/>
        <p:txBody>
          <a:bodyPr/>
          <a:lstStyle/>
          <a:p>
            <a:fld id="{C1691109-F4F8-4597-962C-A4F4B7960636}" type="datetimeFigureOut">
              <a:rPr lang="en-US" smtClean="0"/>
              <a:t>5/24/2024</a:t>
            </a:fld>
            <a:endParaRPr lang="en-US"/>
          </a:p>
        </p:txBody>
      </p:sp>
      <p:sp>
        <p:nvSpPr>
          <p:cNvPr id="5" name="Footer Placeholder 4">
            <a:extLst>
              <a:ext uri="{FF2B5EF4-FFF2-40B4-BE49-F238E27FC236}">
                <a16:creationId xmlns:a16="http://schemas.microsoft.com/office/drawing/2014/main" id="{1784C102-D7F9-EBC0-5A6E-3A90BA288D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8CCB40-5659-0CAA-9743-A12D004E1C94}"/>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1854735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4F64F-9A80-A76A-1F16-C401CF2DA34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942511E-1532-8A7E-6739-9AF25DAD26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E3B0FC-C6CB-C460-3D44-D84A71586094}"/>
              </a:ext>
            </a:extLst>
          </p:cNvPr>
          <p:cNvSpPr>
            <a:spLocks noGrp="1"/>
          </p:cNvSpPr>
          <p:nvPr>
            <p:ph type="dt" sz="half" idx="10"/>
          </p:nvPr>
        </p:nvSpPr>
        <p:spPr/>
        <p:txBody>
          <a:bodyPr/>
          <a:lstStyle/>
          <a:p>
            <a:fld id="{C1691109-F4F8-4597-962C-A4F4B7960636}" type="datetimeFigureOut">
              <a:rPr lang="en-US" smtClean="0"/>
              <a:t>5/24/2024</a:t>
            </a:fld>
            <a:endParaRPr lang="en-US"/>
          </a:p>
        </p:txBody>
      </p:sp>
      <p:sp>
        <p:nvSpPr>
          <p:cNvPr id="5" name="Footer Placeholder 4">
            <a:extLst>
              <a:ext uri="{FF2B5EF4-FFF2-40B4-BE49-F238E27FC236}">
                <a16:creationId xmlns:a16="http://schemas.microsoft.com/office/drawing/2014/main" id="{00BF0CFE-AC85-DC70-2490-EEF08E797B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74A10C-E704-7BDD-5A3C-9CEEB51E4CB5}"/>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7379489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9CA9C-082C-0238-E9BF-A7EEF99B3A4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98D1B5-3643-C403-5136-8DB3BB8710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0310B40-12A5-9215-CFD8-909F2E0D15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216B0AE-F840-8E7E-A69C-2126B403770F}"/>
              </a:ext>
            </a:extLst>
          </p:cNvPr>
          <p:cNvSpPr>
            <a:spLocks noGrp="1"/>
          </p:cNvSpPr>
          <p:nvPr>
            <p:ph type="dt" sz="half" idx="10"/>
          </p:nvPr>
        </p:nvSpPr>
        <p:spPr/>
        <p:txBody>
          <a:bodyPr/>
          <a:lstStyle/>
          <a:p>
            <a:fld id="{C1691109-F4F8-4597-962C-A4F4B7960636}" type="datetimeFigureOut">
              <a:rPr lang="en-US" smtClean="0"/>
              <a:t>5/24/2024</a:t>
            </a:fld>
            <a:endParaRPr lang="en-US"/>
          </a:p>
        </p:txBody>
      </p:sp>
      <p:sp>
        <p:nvSpPr>
          <p:cNvPr id="6" name="Footer Placeholder 5">
            <a:extLst>
              <a:ext uri="{FF2B5EF4-FFF2-40B4-BE49-F238E27FC236}">
                <a16:creationId xmlns:a16="http://schemas.microsoft.com/office/drawing/2014/main" id="{48EACD6D-B03D-A3AF-A3F4-E48EF95BD4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13F3CC-7D13-2E6E-15DB-6820D884E9B2}"/>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175901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49236-7EF2-340F-84CA-DB96A39FB2D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10AF1B3-1662-4654-5AEE-AE2B37D4EC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17798B2-5BB1-4FFF-2FC8-214108DF358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DA19092-B28D-1025-3120-8706CBA5D6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81D053-EE7C-B37D-292F-E1F39787615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C16140-11DA-4259-7103-AF37A23AC0C1}"/>
              </a:ext>
            </a:extLst>
          </p:cNvPr>
          <p:cNvSpPr>
            <a:spLocks noGrp="1"/>
          </p:cNvSpPr>
          <p:nvPr>
            <p:ph type="dt" sz="half" idx="10"/>
          </p:nvPr>
        </p:nvSpPr>
        <p:spPr/>
        <p:txBody>
          <a:bodyPr/>
          <a:lstStyle/>
          <a:p>
            <a:fld id="{C1691109-F4F8-4597-962C-A4F4B7960636}" type="datetimeFigureOut">
              <a:rPr lang="en-US" smtClean="0"/>
              <a:t>5/24/2024</a:t>
            </a:fld>
            <a:endParaRPr lang="en-US"/>
          </a:p>
        </p:txBody>
      </p:sp>
      <p:sp>
        <p:nvSpPr>
          <p:cNvPr id="8" name="Footer Placeholder 7">
            <a:extLst>
              <a:ext uri="{FF2B5EF4-FFF2-40B4-BE49-F238E27FC236}">
                <a16:creationId xmlns:a16="http://schemas.microsoft.com/office/drawing/2014/main" id="{C1FF703B-ED31-49F0-8F2F-8528440950F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5622B62-FF57-3292-81CD-D9E50A75700C}"/>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5196408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06E39-D577-87EA-0D09-317E4B85580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99E0BC5-E9F1-C2E2-3A91-4843C3C6F5DA}"/>
              </a:ext>
            </a:extLst>
          </p:cNvPr>
          <p:cNvSpPr>
            <a:spLocks noGrp="1"/>
          </p:cNvSpPr>
          <p:nvPr>
            <p:ph type="dt" sz="half" idx="10"/>
          </p:nvPr>
        </p:nvSpPr>
        <p:spPr/>
        <p:txBody>
          <a:bodyPr/>
          <a:lstStyle/>
          <a:p>
            <a:fld id="{C1691109-F4F8-4597-962C-A4F4B7960636}" type="datetimeFigureOut">
              <a:rPr lang="en-US" smtClean="0"/>
              <a:t>5/24/2024</a:t>
            </a:fld>
            <a:endParaRPr lang="en-US"/>
          </a:p>
        </p:txBody>
      </p:sp>
      <p:sp>
        <p:nvSpPr>
          <p:cNvPr id="4" name="Footer Placeholder 3">
            <a:extLst>
              <a:ext uri="{FF2B5EF4-FFF2-40B4-BE49-F238E27FC236}">
                <a16:creationId xmlns:a16="http://schemas.microsoft.com/office/drawing/2014/main" id="{47CA0B50-BE79-0209-EB3A-9F395D730F0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9E9512-F7D1-80CD-4DEB-9613AD125E39}"/>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6134295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9EB7D4-7C9C-6193-83BF-C079469AA734}"/>
              </a:ext>
            </a:extLst>
          </p:cNvPr>
          <p:cNvSpPr>
            <a:spLocks noGrp="1"/>
          </p:cNvSpPr>
          <p:nvPr>
            <p:ph type="dt" sz="half" idx="10"/>
          </p:nvPr>
        </p:nvSpPr>
        <p:spPr/>
        <p:txBody>
          <a:bodyPr/>
          <a:lstStyle/>
          <a:p>
            <a:fld id="{C1691109-F4F8-4597-962C-A4F4B7960636}" type="datetimeFigureOut">
              <a:rPr lang="en-US" smtClean="0"/>
              <a:t>5/24/2024</a:t>
            </a:fld>
            <a:endParaRPr lang="en-US"/>
          </a:p>
        </p:txBody>
      </p:sp>
      <p:sp>
        <p:nvSpPr>
          <p:cNvPr id="3" name="Footer Placeholder 2">
            <a:extLst>
              <a:ext uri="{FF2B5EF4-FFF2-40B4-BE49-F238E27FC236}">
                <a16:creationId xmlns:a16="http://schemas.microsoft.com/office/drawing/2014/main" id="{A09AC5EB-D9D8-9935-E037-AF53CD9095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9EF023D-C579-2D4D-F5E9-0016BA103324}"/>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0065977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4A329-0125-EA1F-7EF0-1E8814C49E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1F657DB-5BE2-9595-1148-F69A12DD69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CACBADF-2188-3F30-0CCF-9A3CD4FF92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F0945E-12B3-F27C-2D99-4D68B6CFF551}"/>
              </a:ext>
            </a:extLst>
          </p:cNvPr>
          <p:cNvSpPr>
            <a:spLocks noGrp="1"/>
          </p:cNvSpPr>
          <p:nvPr>
            <p:ph type="dt" sz="half" idx="10"/>
          </p:nvPr>
        </p:nvSpPr>
        <p:spPr/>
        <p:txBody>
          <a:bodyPr/>
          <a:lstStyle/>
          <a:p>
            <a:fld id="{C1691109-F4F8-4597-962C-A4F4B7960636}" type="datetimeFigureOut">
              <a:rPr lang="en-US" smtClean="0"/>
              <a:t>5/24/2024</a:t>
            </a:fld>
            <a:endParaRPr lang="en-US"/>
          </a:p>
        </p:txBody>
      </p:sp>
      <p:sp>
        <p:nvSpPr>
          <p:cNvPr id="6" name="Footer Placeholder 5">
            <a:extLst>
              <a:ext uri="{FF2B5EF4-FFF2-40B4-BE49-F238E27FC236}">
                <a16:creationId xmlns:a16="http://schemas.microsoft.com/office/drawing/2014/main" id="{1C4C44CE-1542-658B-3134-23A9E13433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9A0E3E-B39E-34A5-94F5-01C10E443B64}"/>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0568429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55D5B-3224-24B8-D7FC-846778AD37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A81B63D-C416-68D0-750C-04601FCE58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D5B82AC-9B48-FB2C-2E7C-D8695522EE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64C104-E9A7-ABE4-E0B4-B154DC2D2934}"/>
              </a:ext>
            </a:extLst>
          </p:cNvPr>
          <p:cNvSpPr>
            <a:spLocks noGrp="1"/>
          </p:cNvSpPr>
          <p:nvPr>
            <p:ph type="dt" sz="half" idx="10"/>
          </p:nvPr>
        </p:nvSpPr>
        <p:spPr/>
        <p:txBody>
          <a:bodyPr/>
          <a:lstStyle/>
          <a:p>
            <a:fld id="{C1691109-F4F8-4597-962C-A4F4B7960636}" type="datetimeFigureOut">
              <a:rPr lang="en-US" smtClean="0"/>
              <a:t>5/24/2024</a:t>
            </a:fld>
            <a:endParaRPr lang="en-US"/>
          </a:p>
        </p:txBody>
      </p:sp>
      <p:sp>
        <p:nvSpPr>
          <p:cNvPr id="6" name="Footer Placeholder 5">
            <a:extLst>
              <a:ext uri="{FF2B5EF4-FFF2-40B4-BE49-F238E27FC236}">
                <a16:creationId xmlns:a16="http://schemas.microsoft.com/office/drawing/2014/main" id="{E8900A05-155F-B672-3EF4-486D889896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9D7AA2-7170-AF39-C2A7-8C87399CB3AF}"/>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6914127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9AB2E-BFC9-4C74-027C-F817758E05F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5E52D5B-3333-95CD-2A82-9259B272D4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293AA5C-B54B-C2D8-A502-D89627730498}"/>
              </a:ext>
            </a:extLst>
          </p:cNvPr>
          <p:cNvSpPr>
            <a:spLocks noGrp="1"/>
          </p:cNvSpPr>
          <p:nvPr>
            <p:ph type="dt" sz="half" idx="10"/>
          </p:nvPr>
        </p:nvSpPr>
        <p:spPr/>
        <p:txBody>
          <a:bodyPr/>
          <a:lstStyle/>
          <a:p>
            <a:fld id="{C1691109-F4F8-4597-962C-A4F4B7960636}" type="datetimeFigureOut">
              <a:rPr lang="en-US" smtClean="0"/>
              <a:t>5/24/2024</a:t>
            </a:fld>
            <a:endParaRPr lang="en-US"/>
          </a:p>
        </p:txBody>
      </p:sp>
      <p:sp>
        <p:nvSpPr>
          <p:cNvPr id="5" name="Footer Placeholder 4">
            <a:extLst>
              <a:ext uri="{FF2B5EF4-FFF2-40B4-BE49-F238E27FC236}">
                <a16:creationId xmlns:a16="http://schemas.microsoft.com/office/drawing/2014/main" id="{A1FB4423-0CBB-CD35-0A47-EC4D5B4E52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17004B-DE3C-B171-BF8A-D4A085C9403A}"/>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41362986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3F48544-B5C6-ABAC-3874-197678FE46E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999368B-D853-2543-62D9-C78EECBF21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1F7C6C-CAA3-26C1-9E37-8C3A0746DDB7}"/>
              </a:ext>
            </a:extLst>
          </p:cNvPr>
          <p:cNvSpPr>
            <a:spLocks noGrp="1"/>
          </p:cNvSpPr>
          <p:nvPr>
            <p:ph type="dt" sz="half" idx="10"/>
          </p:nvPr>
        </p:nvSpPr>
        <p:spPr/>
        <p:txBody>
          <a:bodyPr/>
          <a:lstStyle/>
          <a:p>
            <a:fld id="{C1691109-F4F8-4597-962C-A4F4B7960636}" type="datetimeFigureOut">
              <a:rPr lang="en-US" smtClean="0"/>
              <a:t>5/24/2024</a:t>
            </a:fld>
            <a:endParaRPr lang="en-US"/>
          </a:p>
        </p:txBody>
      </p:sp>
      <p:sp>
        <p:nvSpPr>
          <p:cNvPr id="5" name="Footer Placeholder 4">
            <a:extLst>
              <a:ext uri="{FF2B5EF4-FFF2-40B4-BE49-F238E27FC236}">
                <a16:creationId xmlns:a16="http://schemas.microsoft.com/office/drawing/2014/main" id="{147EF80E-EFA2-C35A-3AE5-F63A85FB69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02EDA2-8180-F142-293B-19038A5DDAEE}"/>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7870513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119FC03-6EB8-4F71-A064-0B21DDF1DC8D}" type="datetimeFigureOut">
              <a:rPr lang="en-GB" smtClean="0"/>
              <a:pPr/>
              <a:t>24/05/2024</a:t>
            </a:fld>
            <a:endParaRPr lang="en-GB"/>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9F0947B4-528D-4AC2-B3DF-5505EE6BCCE0}" type="slidenum">
              <a:rPr lang="en-GB" smtClean="0"/>
              <a:pPr/>
              <a:t>‹#›</a:t>
            </a:fld>
            <a:endParaRPr lang="en-GB"/>
          </a:p>
        </p:txBody>
      </p:sp>
      <p:pic>
        <p:nvPicPr>
          <p:cNvPr id="7" name="Picture 6"/>
          <p:cNvPicPr>
            <a:picLocks noChangeAspect="1"/>
          </p:cNvPicPr>
          <p:nvPr userDrawn="1"/>
        </p:nvPicPr>
        <p:blipFill>
          <a:blip r:embed="rId2"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9101835" y="6068540"/>
            <a:ext cx="2909824" cy="623316"/>
          </a:xfrm>
          <a:prstGeom prst="rect">
            <a:avLst/>
          </a:prstGeom>
        </p:spPr>
      </p:pic>
    </p:spTree>
    <p:extLst>
      <p:ext uri="{BB962C8B-B14F-4D97-AF65-F5344CB8AC3E}">
        <p14:creationId xmlns:p14="http://schemas.microsoft.com/office/powerpoint/2010/main" val="48260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2119FC03-6EB8-4F71-A064-0B21DDF1DC8D}" type="datetimeFigureOut">
              <a:rPr lang="en-GB" smtClean="0"/>
              <a:pPr/>
              <a:t>24/05/2024</a:t>
            </a:fld>
            <a:endParaRPr lang="en-GB"/>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9F0947B4-528D-4AC2-B3DF-5505EE6BCCE0}" type="slidenum">
              <a:rPr lang="en-GB" smtClean="0"/>
              <a:pPr/>
              <a:t>‹#›</a:t>
            </a:fld>
            <a:endParaRPr lang="en-GB"/>
          </a:p>
        </p:txBody>
      </p:sp>
      <p:pic>
        <p:nvPicPr>
          <p:cNvPr id="6" name="Picture 5"/>
          <p:cNvPicPr>
            <a:picLocks noChangeAspect="1"/>
          </p:cNvPicPr>
          <p:nvPr userDrawn="1"/>
        </p:nvPicPr>
        <p:blipFill>
          <a:blip r:embed="rId2"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9101835" y="6068540"/>
            <a:ext cx="2909824" cy="623316"/>
          </a:xfrm>
          <a:prstGeom prst="rect">
            <a:avLst/>
          </a:prstGeom>
        </p:spPr>
      </p:pic>
    </p:spTree>
    <p:extLst>
      <p:ext uri="{BB962C8B-B14F-4D97-AF65-F5344CB8AC3E}">
        <p14:creationId xmlns:p14="http://schemas.microsoft.com/office/powerpoint/2010/main" val="35110073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2119FC03-6EB8-4F71-A064-0B21DDF1DC8D}" type="datetimeFigureOut">
              <a:rPr lang="en-GB" smtClean="0"/>
              <a:pPr/>
              <a:t>24/05/2024</a:t>
            </a:fld>
            <a:endParaRPr lang="en-GB"/>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9F0947B4-528D-4AC2-B3DF-5505EE6BCCE0}" type="slidenum">
              <a:rPr lang="en-GB" smtClean="0"/>
              <a:pPr/>
              <a:t>‹#›</a:t>
            </a:fld>
            <a:endParaRPr lang="en-GB"/>
          </a:p>
        </p:txBody>
      </p:sp>
      <p:pic>
        <p:nvPicPr>
          <p:cNvPr id="5" name="Picture 4"/>
          <p:cNvPicPr>
            <a:picLocks noChangeAspect="1"/>
          </p:cNvPicPr>
          <p:nvPr userDrawn="1"/>
        </p:nvPicPr>
        <p:blipFill>
          <a:blip r:embed="rId2"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9101835" y="6068540"/>
            <a:ext cx="2909824" cy="623316"/>
          </a:xfrm>
          <a:prstGeom prst="rect">
            <a:avLst/>
          </a:prstGeom>
        </p:spPr>
      </p:pic>
    </p:spTree>
    <p:extLst>
      <p:ext uri="{BB962C8B-B14F-4D97-AF65-F5344CB8AC3E}">
        <p14:creationId xmlns:p14="http://schemas.microsoft.com/office/powerpoint/2010/main" val="41748598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119FC03-6EB8-4F71-A064-0B21DDF1DC8D}" type="datetimeFigureOut">
              <a:rPr lang="en-GB" smtClean="0"/>
              <a:pPr/>
              <a:t>24/05/2024</a:t>
            </a:fld>
            <a:endParaRPr lang="en-GB"/>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9F0947B4-528D-4AC2-B3DF-5505EE6BCCE0}" type="slidenum">
              <a:rPr lang="en-GB" smtClean="0"/>
              <a:pPr/>
              <a:t>‹#›</a:t>
            </a:fld>
            <a:endParaRPr lang="en-GB"/>
          </a:p>
        </p:txBody>
      </p:sp>
      <p:pic>
        <p:nvPicPr>
          <p:cNvPr id="8" name="Picture 7"/>
          <p:cNvPicPr>
            <a:picLocks noChangeAspect="1"/>
          </p:cNvPicPr>
          <p:nvPr userDrawn="1"/>
        </p:nvPicPr>
        <p:blipFill>
          <a:blip r:embed="rId2"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9101835" y="6068540"/>
            <a:ext cx="2909824" cy="623316"/>
          </a:xfrm>
          <a:prstGeom prst="rect">
            <a:avLst/>
          </a:prstGeom>
        </p:spPr>
      </p:pic>
    </p:spTree>
    <p:extLst>
      <p:ext uri="{BB962C8B-B14F-4D97-AF65-F5344CB8AC3E}">
        <p14:creationId xmlns:p14="http://schemas.microsoft.com/office/powerpoint/2010/main" val="11392213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119FC03-6EB8-4F71-A064-0B21DDF1DC8D}" type="datetimeFigureOut">
              <a:rPr lang="en-GB" smtClean="0"/>
              <a:pPr/>
              <a:t>24/05/2024</a:t>
            </a:fld>
            <a:endParaRPr lang="en-GB"/>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9F0947B4-528D-4AC2-B3DF-5505EE6BCCE0}" type="slidenum">
              <a:rPr lang="en-GB" smtClean="0"/>
              <a:pPr/>
              <a:t>‹#›</a:t>
            </a:fld>
            <a:endParaRPr lang="en-GB"/>
          </a:p>
        </p:txBody>
      </p:sp>
      <p:pic>
        <p:nvPicPr>
          <p:cNvPr id="8" name="Picture 7"/>
          <p:cNvPicPr>
            <a:picLocks noChangeAspect="1"/>
          </p:cNvPicPr>
          <p:nvPr userDrawn="1"/>
        </p:nvPicPr>
        <p:blipFill>
          <a:blip r:embed="rId2"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9101835" y="6068540"/>
            <a:ext cx="2909824" cy="623316"/>
          </a:xfrm>
          <a:prstGeom prst="rect">
            <a:avLst/>
          </a:prstGeom>
        </p:spPr>
      </p:pic>
    </p:spTree>
    <p:extLst>
      <p:ext uri="{BB962C8B-B14F-4D97-AF65-F5344CB8AC3E}">
        <p14:creationId xmlns:p14="http://schemas.microsoft.com/office/powerpoint/2010/main" val="22484198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119FC03-6EB8-4F71-A064-0B21DDF1DC8D}" type="datetimeFigureOut">
              <a:rPr lang="en-GB" smtClean="0"/>
              <a:pPr/>
              <a:t>24/05/2024</a:t>
            </a:fld>
            <a:endParaRPr lang="en-GB"/>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9F0947B4-528D-4AC2-B3DF-5505EE6BCCE0}" type="slidenum">
              <a:rPr lang="en-GB" smtClean="0"/>
              <a:pPr/>
              <a:t>‹#›</a:t>
            </a:fld>
            <a:endParaRPr lang="en-GB"/>
          </a:p>
        </p:txBody>
      </p:sp>
      <p:pic>
        <p:nvPicPr>
          <p:cNvPr id="7" name="Picture 6"/>
          <p:cNvPicPr>
            <a:picLocks noChangeAspect="1"/>
          </p:cNvPicPr>
          <p:nvPr userDrawn="1"/>
        </p:nvPicPr>
        <p:blipFill>
          <a:blip r:embed="rId2"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9101835" y="6068540"/>
            <a:ext cx="2909824" cy="623316"/>
          </a:xfrm>
          <a:prstGeom prst="rect">
            <a:avLst/>
          </a:prstGeom>
        </p:spPr>
      </p:pic>
    </p:spTree>
    <p:extLst>
      <p:ext uri="{BB962C8B-B14F-4D97-AF65-F5344CB8AC3E}">
        <p14:creationId xmlns:p14="http://schemas.microsoft.com/office/powerpoint/2010/main" val="11781317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119FC03-6EB8-4F71-A064-0B21DDF1DC8D}" type="datetimeFigureOut">
              <a:rPr lang="en-GB" smtClean="0"/>
              <a:pPr/>
              <a:t>24/05/2024</a:t>
            </a:fld>
            <a:endParaRPr lang="en-GB"/>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9F0947B4-528D-4AC2-B3DF-5505EE6BCCE0}" type="slidenum">
              <a:rPr lang="en-GB" smtClean="0"/>
              <a:pPr/>
              <a:t>‹#›</a:t>
            </a:fld>
            <a:endParaRPr lang="en-GB"/>
          </a:p>
        </p:txBody>
      </p:sp>
      <p:pic>
        <p:nvPicPr>
          <p:cNvPr id="7" name="Picture 6"/>
          <p:cNvPicPr>
            <a:picLocks noChangeAspect="1"/>
          </p:cNvPicPr>
          <p:nvPr userDrawn="1"/>
        </p:nvPicPr>
        <p:blipFill>
          <a:blip r:embed="rId2"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9101835" y="6068540"/>
            <a:ext cx="2909824" cy="623316"/>
          </a:xfrm>
          <a:prstGeom prst="rect">
            <a:avLst/>
          </a:prstGeom>
        </p:spPr>
      </p:pic>
    </p:spTree>
    <p:extLst>
      <p:ext uri="{BB962C8B-B14F-4D97-AF65-F5344CB8AC3E}">
        <p14:creationId xmlns:p14="http://schemas.microsoft.com/office/powerpoint/2010/main" val="17254276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2"/>
            <a:ext cx="2743200" cy="365125"/>
          </a:xfrm>
          <a:prstGeom prst="rect">
            <a:avLst/>
          </a:prstGeom>
        </p:spPr>
        <p:txBody>
          <a:bodyPr/>
          <a:lstStyle>
            <a:lvl1pPr>
              <a:defRPr/>
            </a:lvl1pPr>
          </a:lstStyle>
          <a:p>
            <a:pPr>
              <a:defRPr/>
            </a:pPr>
            <a:fld id="{C4B03529-C289-4133-B015-0C6E5C5D32B8}" type="datetimeFigureOut">
              <a:rPr lang="en-GB"/>
              <a:pPr>
                <a:defRPr/>
              </a:pPr>
              <a:t>24/05/2024</a:t>
            </a:fld>
            <a:endParaRPr lang="en-GB" dirty="0"/>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lvl1pPr>
              <a:defRPr/>
            </a:lvl1pPr>
          </a:lstStyle>
          <a:p>
            <a:pPr>
              <a:defRPr/>
            </a:pPr>
            <a:endParaRPr lang="en-GB"/>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lvl1pPr>
              <a:defRPr/>
            </a:lvl1pPr>
          </a:lstStyle>
          <a:p>
            <a:pPr>
              <a:defRPr/>
            </a:pPr>
            <a:fld id="{483A9CD0-4457-4946-B873-2C6444BE4B13}" type="slidenum">
              <a:rPr lang="en-GB"/>
              <a:pPr>
                <a:defRPr/>
              </a:pPr>
              <a:t>‹#›</a:t>
            </a:fld>
            <a:endParaRPr lang="en-GB" dirty="0"/>
          </a:p>
        </p:txBody>
      </p:sp>
    </p:spTree>
    <p:extLst>
      <p:ext uri="{BB962C8B-B14F-4D97-AF65-F5344CB8AC3E}">
        <p14:creationId xmlns:p14="http://schemas.microsoft.com/office/powerpoint/2010/main" val="3321488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10" Type="http://schemas.openxmlformats.org/officeDocument/2006/relationships/image" Target="../media/image1.jpeg"/><Relationship Id="rId4" Type="http://schemas.openxmlformats.org/officeDocument/2006/relationships/slideLayout" Target="../slideLayouts/slideLayout27.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5/24/2024</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3488358854"/>
      </p:ext>
    </p:extLst>
  </p:cSld>
  <p:clrMap bg1="lt1" tx1="dk1" bg2="lt2" tx2="dk2" accent1="accent1" accent2="accent2" accent3="accent3" accent4="accent4" accent5="accent5" accent6="accent6" hlink="hlink" folHlink="folHlink"/>
  <p:sldLayoutIdLst>
    <p:sldLayoutId id="2147483672" r:id="rId1"/>
    <p:sldLayoutId id="2147483671" r:id="rId2"/>
    <p:sldLayoutId id="2147483670" r:id="rId3"/>
    <p:sldLayoutId id="2147483669" r:id="rId4"/>
    <p:sldLayoutId id="2147483668" r:id="rId5"/>
    <p:sldLayoutId id="2147483667" r:id="rId6"/>
    <p:sldLayoutId id="2147483666" r:id="rId7"/>
    <p:sldLayoutId id="2147483665" r:id="rId8"/>
    <p:sldLayoutId id="2147483664" r:id="rId9"/>
    <p:sldLayoutId id="2147483663" r:id="rId10"/>
    <p:sldLayoutId id="2147483661" r:id="rId11"/>
    <p:sldLayoutId id="2147483662"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2B26AE-FD83-3CDA-0F38-39CCC04495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83B4D90-DF9F-BF8E-4E9A-7152332F5B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C37D08-629D-FA06-720E-5DF89B3788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691109-F4F8-4597-962C-A4F4B7960636}" type="datetimeFigureOut">
              <a:rPr lang="en-US" smtClean="0"/>
              <a:t>5/24/2024</a:t>
            </a:fld>
            <a:endParaRPr lang="en-US"/>
          </a:p>
        </p:txBody>
      </p:sp>
      <p:sp>
        <p:nvSpPr>
          <p:cNvPr id="5" name="Footer Placeholder 4">
            <a:extLst>
              <a:ext uri="{FF2B5EF4-FFF2-40B4-BE49-F238E27FC236}">
                <a16:creationId xmlns:a16="http://schemas.microsoft.com/office/drawing/2014/main" id="{65B18E6B-BB91-C6C7-15E8-7B919AE348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249D94F-5760-4CF4-F72A-1D512AAB8A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7FAD9F-AEE9-406E-B720-57D2B9DB2816}" type="slidenum">
              <a:rPr lang="en-US" smtClean="0"/>
              <a:t>‹#›</a:t>
            </a:fld>
            <a:endParaRPr lang="en-US"/>
          </a:p>
        </p:txBody>
      </p:sp>
    </p:spTree>
    <p:extLst>
      <p:ext uri="{BB962C8B-B14F-4D97-AF65-F5344CB8AC3E}">
        <p14:creationId xmlns:p14="http://schemas.microsoft.com/office/powerpoint/2010/main" val="3330453783"/>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0"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9101835" y="6068540"/>
            <a:ext cx="2909824" cy="623316"/>
          </a:xfrm>
          <a:prstGeom prst="rect">
            <a:avLst/>
          </a:prstGeom>
        </p:spPr>
      </p:pic>
    </p:spTree>
    <p:extLst>
      <p:ext uri="{BB962C8B-B14F-4D97-AF65-F5344CB8AC3E}">
        <p14:creationId xmlns:p14="http://schemas.microsoft.com/office/powerpoint/2010/main" val="3856149306"/>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4.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4.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14.xml"/><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14.xml"/><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14.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14.xml"/><Relationship Id="rId5" Type="http://schemas.openxmlformats.org/officeDocument/2006/relationships/image" Target="../media/image27.png"/><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5.xml"/><Relationship Id="rId1" Type="http://schemas.openxmlformats.org/officeDocument/2006/relationships/slideLayout" Target="../slideLayouts/slideLayout14.xml"/><Relationship Id="rId5" Type="http://schemas.openxmlformats.org/officeDocument/2006/relationships/image" Target="../media/image50.jpg"/><Relationship Id="rId4" Type="http://schemas.openxmlformats.org/officeDocument/2006/relationships/image" Target="../media/image49.jpg"/></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0.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8" descr="A picture containing graphics, colorfulness, graphic design, screenshot&#10;&#10;Description automatically generated">
            <a:extLst>
              <a:ext uri="{FF2B5EF4-FFF2-40B4-BE49-F238E27FC236}">
                <a16:creationId xmlns:a16="http://schemas.microsoft.com/office/drawing/2014/main" id="{C084EC60-E317-D15D-24CC-A4DBE35304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121" y="531348"/>
            <a:ext cx="3592719" cy="1026133"/>
          </a:xfrm>
          <a:prstGeom prst="rect">
            <a:avLst/>
          </a:prstGeom>
        </p:spPr>
      </p:pic>
      <p:sp>
        <p:nvSpPr>
          <p:cNvPr id="10" name="TextBox 9">
            <a:extLst>
              <a:ext uri="{FF2B5EF4-FFF2-40B4-BE49-F238E27FC236}">
                <a16:creationId xmlns:a16="http://schemas.microsoft.com/office/drawing/2014/main" id="{F971259F-32BD-7571-84BE-E3A4D9C69E43}"/>
              </a:ext>
            </a:extLst>
          </p:cNvPr>
          <p:cNvSpPr txBox="1"/>
          <p:nvPr/>
        </p:nvSpPr>
        <p:spPr>
          <a:xfrm>
            <a:off x="2213480" y="2780534"/>
            <a:ext cx="8276095" cy="3139321"/>
          </a:xfrm>
          <a:prstGeom prst="rect">
            <a:avLst/>
          </a:prstGeom>
          <a:noFill/>
        </p:spPr>
        <p:txBody>
          <a:bodyPr wrap="square" rtlCol="0">
            <a:spAutoFit/>
          </a:bodyPr>
          <a:lstStyle/>
          <a:p>
            <a:r>
              <a:rPr lang="en-GB" dirty="0">
                <a:solidFill>
                  <a:srgbClr val="222222"/>
                </a:solidFill>
                <a:latin typeface="Calibri" panose="020F0502020204030204" pitchFamily="34" charset="0"/>
              </a:rPr>
              <a:t>The Windrush 100 network and British Futures have partnered with The Linking Network to create a toolkit which includes teaching resources and assemblies for Primary and Secondary Schools and short videos showing interviews with Windrush generation elders from Bradford who shared their experiences with pupils and students. </a:t>
            </a:r>
          </a:p>
          <a:p>
            <a:r>
              <a:rPr lang="en-GB" dirty="0">
                <a:solidFill>
                  <a:srgbClr val="222222"/>
                </a:solidFill>
                <a:latin typeface="Calibri" panose="020F0502020204030204" pitchFamily="34" charset="0"/>
              </a:rPr>
              <a:t> </a:t>
            </a:r>
          </a:p>
          <a:p>
            <a:r>
              <a:rPr lang="en-GB" dirty="0">
                <a:solidFill>
                  <a:srgbClr val="000000"/>
                </a:solidFill>
                <a:latin typeface="Calibri" panose="020F0502020204030204" pitchFamily="34" charset="0"/>
              </a:rPr>
              <a:t>The resources can be used as they are or you might be able to invite someone from the Windrush Generation or their family to join you in school. If this is possible we have written some guidance based on our experience.   </a:t>
            </a:r>
            <a:endParaRPr lang="en-GB" dirty="0"/>
          </a:p>
          <a:p>
            <a:br>
              <a:rPr lang="en-GB" dirty="0"/>
            </a:br>
            <a:endParaRPr lang="en-GB" dirty="0"/>
          </a:p>
        </p:txBody>
      </p:sp>
      <p:pic>
        <p:nvPicPr>
          <p:cNvPr id="3" name="Picture 2" descr="A close-up of a logo&#10;&#10;Description automatically generated with medium confidence">
            <a:extLst>
              <a:ext uri="{FF2B5EF4-FFF2-40B4-BE49-F238E27FC236}">
                <a16:creationId xmlns:a16="http://schemas.microsoft.com/office/drawing/2014/main" id="{0B097767-5BD8-D907-3F24-1C951CCBEF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9817" y="157451"/>
            <a:ext cx="2220652" cy="1547848"/>
          </a:xfrm>
          <a:prstGeom prst="rect">
            <a:avLst/>
          </a:prstGeom>
        </p:spPr>
      </p:pic>
      <p:pic>
        <p:nvPicPr>
          <p:cNvPr id="1026" name="Picture 2" descr="Windrush 100">
            <a:extLst>
              <a:ext uri="{FF2B5EF4-FFF2-40B4-BE49-F238E27FC236}">
                <a16:creationId xmlns:a16="http://schemas.microsoft.com/office/drawing/2014/main" id="{298584BD-B5FF-062C-4417-0CE56FF977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2028" y="157451"/>
            <a:ext cx="3476625" cy="1314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472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1E5614-7D84-41FD-93DF-1289EF8DEC7D}"/>
              </a:ext>
            </a:extLst>
          </p:cNvPr>
          <p:cNvSpPr txBox="1"/>
          <p:nvPr/>
        </p:nvSpPr>
        <p:spPr>
          <a:xfrm>
            <a:off x="214355" y="181957"/>
            <a:ext cx="9910546" cy="6494085"/>
          </a:xfrm>
          <a:prstGeom prst="rect">
            <a:avLst/>
          </a:prstGeom>
          <a:noFill/>
          <a:ln w="762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70C0"/>
                </a:solidFill>
                <a:effectLst/>
                <a:uLnTx/>
                <a:uFillTx/>
                <a:latin typeface="Calibri" panose="020F0502020204030204"/>
                <a:ea typeface="ＭＳ Ｐゴシック" pitchFamily="34" charset="-128"/>
                <a:cs typeface="+mn-cs"/>
              </a:rPr>
              <a:t>The focus of this </a:t>
            </a:r>
            <a:r>
              <a:rPr lang="en-GB" b="1" dirty="0">
                <a:solidFill>
                  <a:srgbClr val="0070C0"/>
                </a:solidFill>
                <a:latin typeface="Calibri" panose="020F0502020204030204"/>
                <a:ea typeface="ＭＳ Ｐゴシック" pitchFamily="34" charset="-128"/>
              </a:rPr>
              <a:t>lesson</a:t>
            </a:r>
            <a:r>
              <a:rPr kumimoji="0" lang="en-GB" sz="1800" b="1" i="0" u="none" strike="noStrike" kern="1200" cap="none" spc="0" normalizeH="0" baseline="0" noProof="0" dirty="0">
                <a:ln>
                  <a:noFill/>
                </a:ln>
                <a:solidFill>
                  <a:srgbClr val="0070C0"/>
                </a:solidFill>
                <a:effectLst/>
                <a:uLnTx/>
                <a:uFillTx/>
                <a:latin typeface="Calibri" panose="020F0502020204030204"/>
                <a:ea typeface="ＭＳ Ｐゴシック" pitchFamily="34" charset="-128"/>
                <a:cs typeface="+mn-cs"/>
              </a:rPr>
              <a:t> is on </a:t>
            </a:r>
            <a:r>
              <a:rPr lang="en-GB" b="1" dirty="0">
                <a:solidFill>
                  <a:srgbClr val="0070C0"/>
                </a:solidFill>
                <a:latin typeface="Calibri" panose="020F0502020204030204"/>
                <a:ea typeface="ＭＳ Ｐゴシック" pitchFamily="34" charset="-128"/>
              </a:rPr>
              <a:t>Windrush. It would work well as a follow up to the whole school assembly, which reinforces the main themes. </a:t>
            </a:r>
            <a:r>
              <a:rPr kumimoji="0" lang="en-GB" sz="1800" b="1" i="0" u="none" strike="noStrike" kern="1200" cap="none" spc="0" normalizeH="0" baseline="0" noProof="0" dirty="0">
                <a:ln>
                  <a:noFill/>
                </a:ln>
                <a:solidFill>
                  <a:srgbClr val="0070C0"/>
                </a:solidFill>
                <a:effectLst/>
                <a:uLnTx/>
                <a:uFillTx/>
                <a:latin typeface="Calibri" panose="020F0502020204030204"/>
                <a:ea typeface="ＭＳ Ｐゴシック" pitchFamily="34" charset="-128"/>
                <a:cs typeface="+mn-cs"/>
              </a:rPr>
              <a:t>The </a:t>
            </a:r>
            <a:r>
              <a:rPr lang="en-GB" b="1" dirty="0">
                <a:solidFill>
                  <a:srgbClr val="0070C0"/>
                </a:solidFill>
                <a:latin typeface="Calibri" panose="020F0502020204030204"/>
                <a:ea typeface="ＭＳ Ｐゴシック" pitchFamily="34" charset="-128"/>
              </a:rPr>
              <a:t>lesson</a:t>
            </a:r>
            <a:r>
              <a:rPr kumimoji="0" lang="en-GB" sz="1800" b="1" i="0" u="none" strike="noStrike" kern="1200" cap="none" spc="0" normalizeH="0" baseline="0" noProof="0" dirty="0">
                <a:ln>
                  <a:noFill/>
                </a:ln>
                <a:solidFill>
                  <a:srgbClr val="0070C0"/>
                </a:solidFill>
                <a:effectLst/>
                <a:uLnTx/>
                <a:uFillTx/>
                <a:latin typeface="Calibri" panose="020F0502020204030204"/>
                <a:ea typeface="ＭＳ Ｐゴシック" pitchFamily="34" charset="-128"/>
                <a:cs typeface="+mn-cs"/>
              </a:rPr>
              <a:t> will: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800" b="1" i="0" u="none" strike="noStrike" kern="1200" cap="none" spc="0" normalizeH="0" baseline="0" noProof="0" dirty="0">
              <a:ln>
                <a:noFill/>
              </a:ln>
              <a:solidFill>
                <a:srgbClr val="FF0000"/>
              </a:solidFill>
              <a:effectLst/>
              <a:uLnTx/>
              <a:uFillTx/>
              <a:latin typeface="Calibri" panose="020F0502020204030204"/>
              <a:ea typeface="ＭＳ Ｐゴシック" pitchFamily="34" charset="-128"/>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prstClr val="black"/>
                </a:solidFill>
                <a:latin typeface="Calibri" panose="020F0502020204030204"/>
                <a:ea typeface="ＭＳ Ｐゴシック" pitchFamily="34" charset="-128"/>
              </a:rPr>
              <a:t>Share the story of the arrival of the Empire Windrush in the UK in 1948, the ship which became famous for bringing passengers from the Caribbean to Britain and gave its name to the Windrush Generation, the people who travelled from the Caribbean to Britain from 1948 to the early 1970’s. </a:t>
            </a:r>
            <a:endParaRPr kumimoji="0" lang="en-GB" sz="1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prstClr val="black"/>
                </a:solidFill>
                <a:latin typeface="Calibri" panose="020F0502020204030204"/>
                <a:ea typeface="ＭＳ Ｐゴシック" pitchFamily="34" charset="-128"/>
              </a:rPr>
              <a:t>Help </a:t>
            </a:r>
            <a:r>
              <a:rPr kumimoji="0" lang="en-GB" sz="1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students to reflect on the challenges faced by</a:t>
            </a:r>
            <a:r>
              <a:rPr lang="en-GB" dirty="0">
                <a:solidFill>
                  <a:prstClr val="black"/>
                </a:solidFill>
                <a:latin typeface="Calibri" panose="020F0502020204030204"/>
                <a:ea typeface="ＭＳ Ｐゴシック" pitchFamily="34" charset="-128"/>
              </a:rPr>
              <a:t> those who chose to travel to work and those who responded to adverts to come the UK to work in the 1940’s, 50’s, 60’s </a:t>
            </a:r>
            <a:endParaRPr lang="en-GB" dirty="0">
              <a:solidFill>
                <a:prstClr val="black"/>
              </a:solidFill>
              <a:highlight>
                <a:srgbClr val="FFFF00"/>
              </a:highlight>
              <a:latin typeface="Calibri" panose="020F0502020204030204"/>
              <a:ea typeface="ＭＳ Ｐゴシック"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Explore the contributions made by the Windrush generation and their descendants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prstClr val="black"/>
                </a:solidFill>
                <a:latin typeface="Calibri" panose="020F0502020204030204"/>
                <a:ea typeface="ＭＳ Ｐゴシック" pitchFamily="34" charset="-128"/>
              </a:rPr>
              <a:t>Explore the symbolism of the Windrush being  seen as a key moment in commonwealth migration. </a:t>
            </a:r>
            <a:endParaRPr kumimoji="0" lang="en-GB" sz="1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Encourage pupils to reflect on how we can all relate to such journeys of hope and new beginnings </a:t>
            </a:r>
            <a:endParaRPr kumimoji="0" lang="en-GB"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Allow students to think about questions they could ask first or second-generation migrants</a:t>
            </a:r>
            <a:endParaRPr kumimoji="0" lang="en-GB" sz="16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a:p>
            <a:pPr marR="0" lvl="0" algn="l" defTabSz="914400" rtl="0" eaLnBrk="1" fontAlgn="auto" latinLnBrk="0" hangingPunct="1">
              <a:lnSpc>
                <a:spcPct val="100000"/>
              </a:lnSpc>
              <a:spcBef>
                <a:spcPts val="0"/>
              </a:spcBef>
              <a:spcAft>
                <a:spcPts val="0"/>
              </a:spcAft>
              <a:buClrTx/>
              <a:buSzTx/>
              <a:tabLst/>
              <a:defRPr/>
            </a:pPr>
            <a:endParaRPr lang="en-GB" sz="800" noProof="0" dirty="0">
              <a:solidFill>
                <a:prstClr val="black"/>
              </a:solidFill>
              <a:latin typeface="Calibri" panose="020F0502020204030204"/>
              <a:ea typeface="ＭＳ Ｐゴシック" pitchFamily="34" charset="-128"/>
            </a:endParaRPr>
          </a:p>
          <a:p>
            <a:pPr marR="0" lvl="0" algn="l" defTabSz="914400" rtl="0" eaLnBrk="1" fontAlgn="auto" latinLnBrk="0" hangingPunct="1">
              <a:lnSpc>
                <a:spcPct val="100000"/>
              </a:lnSpc>
              <a:spcBef>
                <a:spcPts val="0"/>
              </a:spcBef>
              <a:spcAft>
                <a:spcPts val="0"/>
              </a:spcAft>
              <a:buClrTx/>
              <a:buSzTx/>
              <a:tabLst/>
              <a:defRPr/>
            </a:pPr>
            <a:r>
              <a:rPr kumimoji="0" lang="en-GB" sz="1600" b="1" i="0" u="none" strike="noStrike" kern="1200" cap="none" spc="0" normalizeH="0" baseline="0" dirty="0">
                <a:ln>
                  <a:noFill/>
                </a:ln>
                <a:solidFill>
                  <a:prstClr val="black"/>
                </a:solidFill>
                <a:effectLst/>
                <a:uLnTx/>
                <a:uFillTx/>
                <a:latin typeface="Calibri" panose="020F0502020204030204"/>
                <a:ea typeface="ＭＳ Ｐゴシック" pitchFamily="34" charset="-128"/>
                <a:cs typeface="+mn-cs"/>
              </a:rPr>
              <a:t>Pupils </a:t>
            </a:r>
            <a:r>
              <a:rPr lang="en-GB" sz="1600" b="1" dirty="0">
                <a:solidFill>
                  <a:prstClr val="black"/>
                </a:solidFill>
                <a:latin typeface="Calibri" panose="020F0502020204030204"/>
                <a:ea typeface="ＭＳ Ｐゴシック" pitchFamily="34" charset="-128"/>
              </a:rPr>
              <a:t>may also be able</a:t>
            </a:r>
            <a:r>
              <a:rPr kumimoji="0" lang="en-GB" sz="1600" b="1" i="0" u="none" strike="noStrike" kern="1200" cap="none" spc="0" normalizeH="0" baseline="0" dirty="0">
                <a:ln>
                  <a:noFill/>
                </a:ln>
                <a:solidFill>
                  <a:prstClr val="black"/>
                </a:solidFill>
                <a:effectLst/>
                <a:uLnTx/>
                <a:uFillTx/>
                <a:latin typeface="Calibri" panose="020F0502020204030204"/>
                <a:ea typeface="ＭＳ Ｐゴシック" pitchFamily="34" charset="-128"/>
                <a:cs typeface="+mn-cs"/>
              </a:rPr>
              <a:t> to do all or some of the following activities:</a:t>
            </a:r>
            <a:endParaRPr kumimoji="0" lang="en-GB" sz="1600" b="1"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800" dirty="0">
              <a:solidFill>
                <a:prstClr val="black"/>
              </a:solidFill>
              <a:latin typeface="Calibri" panose="020F0502020204030204"/>
              <a:ea typeface="ＭＳ Ｐゴシック"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solidFill>
                  <a:prstClr val="black"/>
                </a:solidFill>
                <a:latin typeface="Calibri" panose="020F0502020204030204"/>
                <a:ea typeface="ＭＳ Ｐゴシック" pitchFamily="34" charset="-128"/>
              </a:rPr>
              <a:t>Complete an activity on why it is important to celebrate migration.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solidFill>
                  <a:prstClr val="black"/>
                </a:solidFill>
                <a:latin typeface="Calibri" panose="020F0502020204030204"/>
                <a:ea typeface="ＭＳ Ｐゴシック" pitchFamily="34" charset="-128"/>
              </a:rPr>
              <a:t>Interview a </a:t>
            </a:r>
            <a:r>
              <a:rPr lang="en-GB" sz="1600">
                <a:solidFill>
                  <a:prstClr val="black"/>
                </a:solidFill>
                <a:latin typeface="Calibri" panose="020F0502020204030204"/>
                <a:ea typeface="ＭＳ Ｐゴシック" pitchFamily="34" charset="-128"/>
              </a:rPr>
              <a:t>Windrush  </a:t>
            </a:r>
            <a:r>
              <a:rPr lang="en-GB" sz="1600" dirty="0">
                <a:solidFill>
                  <a:prstClr val="black"/>
                </a:solidFill>
                <a:latin typeface="Calibri" panose="020F0502020204030204"/>
                <a:ea typeface="ＭＳ Ｐゴシック" pitchFamily="34" charset="-128"/>
              </a:rPr>
              <a:t>elder.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solidFill>
                  <a:prstClr val="black"/>
                </a:solidFill>
                <a:latin typeface="Calibri" panose="020F0502020204030204"/>
                <a:ea typeface="ＭＳ Ｐゴシック" pitchFamily="34" charset="-128"/>
              </a:rPr>
              <a:t>Watch a video highlighting first-hand experiences of migration.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Complete a migration tree with stories of hope and new beginnings.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Complete</a:t>
            </a:r>
            <a:r>
              <a:rPr lang="en-US" sz="1600" dirty="0">
                <a:solidFill>
                  <a:prstClr val="black"/>
                </a:solidFill>
                <a:latin typeface="Calibri" panose="020F0502020204030204"/>
                <a:ea typeface="ＭＳ Ｐゴシック" pitchFamily="34" charset="-128"/>
              </a:rPr>
              <a:t> a poem which gets the writer to put themselves in the shoes of those who made the migration to the UK</a:t>
            </a:r>
          </a:p>
          <a:p>
            <a:pPr>
              <a:defRPr/>
            </a:pPr>
            <a:r>
              <a:rPr lang="en-GB" sz="1600" b="1" i="1" kern="0" dirty="0">
                <a:solidFill>
                  <a:srgbClr val="000000"/>
                </a:solidFill>
                <a:effectLst/>
                <a:latin typeface="Calibri" panose="020F0502020204030204" pitchFamily="34" charset="0"/>
                <a:ea typeface="Times New Roman" panose="02020603050405020304" pitchFamily="18" charset="0"/>
              </a:rPr>
              <a:t>This material needs careful handling, awareness and sensitivity  if there are asylum seekers, </a:t>
            </a:r>
            <a:r>
              <a:rPr lang="en-GB" sz="1600" b="1" i="1" kern="0" dirty="0">
                <a:effectLst/>
                <a:latin typeface="Calibri" panose="020F0502020204030204" pitchFamily="34" charset="0"/>
                <a:ea typeface="Times New Roman" panose="02020603050405020304" pitchFamily="18" charset="0"/>
              </a:rPr>
              <a:t>refugees or looked after children in </a:t>
            </a:r>
            <a:r>
              <a:rPr lang="en-GB" sz="1600" b="1" i="1" kern="0" dirty="0">
                <a:solidFill>
                  <a:srgbClr val="000000"/>
                </a:solidFill>
                <a:effectLst/>
                <a:latin typeface="Calibri" panose="020F0502020204030204" pitchFamily="34" charset="0"/>
                <a:ea typeface="Times New Roman" panose="02020603050405020304" pitchFamily="18" charset="0"/>
              </a:rPr>
              <a:t>the group. </a:t>
            </a:r>
            <a:endParaRPr lang="en-US" sz="1600" b="1" i="1" dirty="0">
              <a:solidFill>
                <a:prstClr val="black"/>
              </a:solidFill>
              <a:latin typeface="Calibri" panose="020F0502020204030204"/>
              <a:ea typeface="ＭＳ Ｐゴシック"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a:p>
            <a:pPr marR="0" lvl="0" algn="l" defTabSz="914400" rtl="0" eaLnBrk="1" fontAlgn="auto" latinLnBrk="0" hangingPunct="1">
              <a:lnSpc>
                <a:spcPct val="100000"/>
              </a:lnSpc>
              <a:spcBef>
                <a:spcPts val="0"/>
              </a:spcBef>
              <a:spcAft>
                <a:spcPts val="0"/>
              </a:spcAft>
              <a:buClrTx/>
              <a:buSzTx/>
              <a:tabLst/>
              <a:defRPr/>
            </a:pPr>
            <a:r>
              <a:rPr lang="en-US" sz="1600" b="1" i="1" dirty="0">
                <a:solidFill>
                  <a:prstClr val="black"/>
                </a:solidFill>
                <a:latin typeface="Calibri" panose="020F0502020204030204"/>
                <a:ea typeface="ＭＳ Ｐゴシック" pitchFamily="34" charset="-128"/>
              </a:rPr>
              <a:t>We are a charity, and these resources are shared with schools free of charge. Please let us know if any images are copyright protected and we will remove and replace them. </a:t>
            </a:r>
            <a:endParaRPr kumimoji="0" lang="en-GB" sz="16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p:txBody>
      </p:sp>
      <p:sp>
        <p:nvSpPr>
          <p:cNvPr id="6" name="TextBox 5">
            <a:extLst>
              <a:ext uri="{FF2B5EF4-FFF2-40B4-BE49-F238E27FC236}">
                <a16:creationId xmlns:a16="http://schemas.microsoft.com/office/drawing/2014/main" id="{C596A71B-4B4D-45F1-980B-1503C3FD9D08}"/>
              </a:ext>
            </a:extLst>
          </p:cNvPr>
          <p:cNvSpPr txBox="1"/>
          <p:nvPr/>
        </p:nvSpPr>
        <p:spPr>
          <a:xfrm>
            <a:off x="10307781" y="1900431"/>
            <a:ext cx="1375275" cy="1877437"/>
          </a:xfrm>
          <a:prstGeom prst="rect">
            <a:avLst/>
          </a:prstGeom>
          <a:noFill/>
          <a:ln w="762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0000"/>
              </a:solidFill>
              <a:effectLst/>
              <a:uLnTx/>
              <a:uFillTx/>
              <a:latin typeface="Calibri" panose="020F0502020204030204"/>
              <a:ea typeface="ＭＳ Ｐゴシック"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Look out for notes under most slides!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p:txBody>
      </p:sp>
    </p:spTree>
    <p:extLst>
      <p:ext uri="{BB962C8B-B14F-4D97-AF65-F5344CB8AC3E}">
        <p14:creationId xmlns:p14="http://schemas.microsoft.com/office/powerpoint/2010/main" val="3419403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35CBB4F-75F5-5DDC-930C-A39B2E5ED75F}"/>
              </a:ext>
            </a:extLst>
          </p:cNvPr>
          <p:cNvSpPr txBox="1"/>
          <p:nvPr/>
        </p:nvSpPr>
        <p:spPr>
          <a:xfrm>
            <a:off x="6686663" y="2721114"/>
            <a:ext cx="4523281" cy="707886"/>
          </a:xfrm>
          <a:prstGeom prst="rect">
            <a:avLst/>
          </a:prstGeom>
          <a:noFill/>
        </p:spPr>
        <p:txBody>
          <a:bodyPr wrap="square">
            <a:spAutoFit/>
          </a:bodyPr>
          <a:lstStyle/>
          <a:p>
            <a:r>
              <a:rPr lang="en-GB" sz="4000" b="1" dirty="0">
                <a:solidFill>
                  <a:schemeClr val="accent6">
                    <a:lumMod val="75000"/>
                  </a:schemeClr>
                </a:solidFill>
              </a:rPr>
              <a:t>Think of a journey…</a:t>
            </a:r>
          </a:p>
        </p:txBody>
      </p:sp>
      <p:pic>
        <p:nvPicPr>
          <p:cNvPr id="2" name="Picture 1" descr="A picture containing text, logo, trademark, symbol&#10;&#10;Description automatically generated">
            <a:extLst>
              <a:ext uri="{FF2B5EF4-FFF2-40B4-BE49-F238E27FC236}">
                <a16:creationId xmlns:a16="http://schemas.microsoft.com/office/drawing/2014/main" id="{D086A5F6-E886-67E7-74D4-E72333F79F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159" y="686190"/>
            <a:ext cx="5731841" cy="5731841"/>
          </a:xfrm>
          <a:prstGeom prst="rect">
            <a:avLst/>
          </a:prstGeom>
        </p:spPr>
      </p:pic>
    </p:spTree>
    <p:extLst>
      <p:ext uri="{BB962C8B-B14F-4D97-AF65-F5344CB8AC3E}">
        <p14:creationId xmlns:p14="http://schemas.microsoft.com/office/powerpoint/2010/main" val="18840810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67634-E5C5-E8C0-3A55-7E2280A40396}"/>
              </a:ext>
            </a:extLst>
          </p:cNvPr>
          <p:cNvSpPr>
            <a:spLocks noGrp="1"/>
          </p:cNvSpPr>
          <p:nvPr>
            <p:ph type="ctrTitle"/>
          </p:nvPr>
        </p:nvSpPr>
        <p:spPr>
          <a:xfrm>
            <a:off x="479685" y="1533731"/>
            <a:ext cx="11232630" cy="1099801"/>
          </a:xfrm>
        </p:spPr>
        <p:txBody>
          <a:bodyPr anchor="b">
            <a:normAutofit fontScale="90000"/>
          </a:bodyPr>
          <a:lstStyle/>
          <a:p>
            <a:pPr algn="l"/>
            <a:r>
              <a:rPr lang="en-US" sz="4400" dirty="0">
                <a:solidFill>
                  <a:schemeClr val="accent6">
                    <a:lumMod val="75000"/>
                  </a:schemeClr>
                </a:solidFill>
                <a:latin typeface="Bahnschrift" panose="020B0502040204020203" pitchFamily="34" charset="0"/>
              </a:rPr>
              <a:t>Imagine you have to leave this country to live somewhere else and </a:t>
            </a:r>
            <a:r>
              <a:rPr lang="en-US" sz="4400" dirty="0">
                <a:solidFill>
                  <a:schemeClr val="accent2">
                    <a:lumMod val="75000"/>
                  </a:schemeClr>
                </a:solidFill>
                <a:latin typeface="Bahnschrift" panose="020B0502040204020203" pitchFamily="34" charset="0"/>
              </a:rPr>
              <a:t>you don’t know when you might come back</a:t>
            </a:r>
            <a:r>
              <a:rPr lang="en-US" sz="4400" dirty="0">
                <a:solidFill>
                  <a:schemeClr val="accent6">
                    <a:lumMod val="75000"/>
                  </a:schemeClr>
                </a:solidFill>
                <a:latin typeface="Bahnschrift" panose="020B0502040204020203" pitchFamily="34" charset="0"/>
              </a:rPr>
              <a:t>… </a:t>
            </a:r>
            <a:br>
              <a:rPr lang="en-US" sz="4400" dirty="0">
                <a:latin typeface="Bahnschrift" panose="020B0502040204020203" pitchFamily="34" charset="0"/>
              </a:rPr>
            </a:br>
            <a:endParaRPr lang="en-GB" sz="4400" dirty="0">
              <a:latin typeface="Bahnschrift" panose="020B0502040204020203" pitchFamily="34" charset="0"/>
            </a:endParaRPr>
          </a:p>
        </p:txBody>
      </p:sp>
      <p:pic>
        <p:nvPicPr>
          <p:cNvPr id="5" name="Picture 4">
            <a:extLst>
              <a:ext uri="{FF2B5EF4-FFF2-40B4-BE49-F238E27FC236}">
                <a16:creationId xmlns:a16="http://schemas.microsoft.com/office/drawing/2014/main" id="{388D0418-7B51-0D50-C220-D898304B53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831" y="1533731"/>
            <a:ext cx="5572592" cy="5572592"/>
          </a:xfrm>
          <a:prstGeom prst="rect">
            <a:avLst/>
          </a:prstGeom>
        </p:spPr>
      </p:pic>
      <p:sp>
        <p:nvSpPr>
          <p:cNvPr id="4" name="TextBox 3">
            <a:extLst>
              <a:ext uri="{FF2B5EF4-FFF2-40B4-BE49-F238E27FC236}">
                <a16:creationId xmlns:a16="http://schemas.microsoft.com/office/drawing/2014/main" id="{12959325-9246-4210-8319-4EC6F0A59F0F}"/>
              </a:ext>
            </a:extLst>
          </p:cNvPr>
          <p:cNvSpPr txBox="1"/>
          <p:nvPr/>
        </p:nvSpPr>
        <p:spPr>
          <a:xfrm>
            <a:off x="6565692" y="2338466"/>
            <a:ext cx="5381469" cy="3970318"/>
          </a:xfrm>
          <a:prstGeom prst="rect">
            <a:avLst/>
          </a:prstGeom>
          <a:noFill/>
        </p:spPr>
        <p:txBody>
          <a:bodyPr wrap="square" rtlCol="0">
            <a:spAutoFit/>
          </a:bodyPr>
          <a:lstStyle/>
          <a:p>
            <a:pPr marL="457200" indent="-457200">
              <a:buFont typeface="Wingdings" panose="05000000000000000000" pitchFamily="2" charset="2"/>
              <a:buChar char="§"/>
            </a:pPr>
            <a:r>
              <a:rPr lang="en-GB" sz="2800" b="1" dirty="0">
                <a:solidFill>
                  <a:schemeClr val="accent6">
                    <a:lumMod val="75000"/>
                  </a:schemeClr>
                </a:solidFill>
              </a:rPr>
              <a:t>What would you pack into one medium sized bag? </a:t>
            </a:r>
          </a:p>
          <a:p>
            <a:pPr marL="457200" indent="-457200">
              <a:buFont typeface="Wingdings" panose="05000000000000000000" pitchFamily="2" charset="2"/>
              <a:buChar char="§"/>
            </a:pPr>
            <a:endParaRPr lang="en-GB" sz="2800" b="1" dirty="0">
              <a:solidFill>
                <a:schemeClr val="accent6">
                  <a:lumMod val="75000"/>
                </a:schemeClr>
              </a:solidFill>
            </a:endParaRPr>
          </a:p>
          <a:p>
            <a:pPr marL="457200" indent="-457200">
              <a:buFont typeface="Wingdings" panose="05000000000000000000" pitchFamily="2" charset="2"/>
              <a:buChar char="§"/>
            </a:pPr>
            <a:r>
              <a:rPr lang="en-GB" sz="2800" b="1" dirty="0">
                <a:solidFill>
                  <a:schemeClr val="accent6">
                    <a:lumMod val="75000"/>
                  </a:schemeClr>
                </a:solidFill>
              </a:rPr>
              <a:t>What things would you want to take with you that you can’t fit into your luggage? </a:t>
            </a:r>
          </a:p>
          <a:p>
            <a:pPr marL="457200" indent="-457200">
              <a:buFont typeface="Wingdings" panose="05000000000000000000" pitchFamily="2" charset="2"/>
              <a:buChar char="§"/>
            </a:pPr>
            <a:endParaRPr lang="en-GB" sz="2800" b="1" dirty="0">
              <a:solidFill>
                <a:schemeClr val="accent6">
                  <a:lumMod val="75000"/>
                </a:schemeClr>
              </a:solidFill>
            </a:endParaRPr>
          </a:p>
          <a:p>
            <a:pPr marL="457200" indent="-457200">
              <a:buFont typeface="Wingdings" panose="05000000000000000000" pitchFamily="2" charset="2"/>
              <a:buChar char="§"/>
            </a:pPr>
            <a:r>
              <a:rPr lang="en-GB" sz="2800" b="1" dirty="0">
                <a:solidFill>
                  <a:schemeClr val="accent6">
                    <a:lumMod val="75000"/>
                  </a:schemeClr>
                </a:solidFill>
              </a:rPr>
              <a:t>What would you miss the most  when you had to leave? </a:t>
            </a:r>
          </a:p>
        </p:txBody>
      </p:sp>
    </p:spTree>
    <p:extLst>
      <p:ext uri="{BB962C8B-B14F-4D97-AF65-F5344CB8AC3E}">
        <p14:creationId xmlns:p14="http://schemas.microsoft.com/office/powerpoint/2010/main" val="111371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29961867-EB79-1DB6-3A61-8EEAEA6D4DCD}"/>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b="15730"/>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1D7E068C-3294-7242-B270-AB97D1932853}"/>
              </a:ext>
            </a:extLst>
          </p:cNvPr>
          <p:cNvSpPr>
            <a:spLocks noGrp="1"/>
          </p:cNvSpPr>
          <p:nvPr>
            <p:ph idx="1"/>
          </p:nvPr>
        </p:nvSpPr>
        <p:spPr>
          <a:xfrm>
            <a:off x="838200" y="281638"/>
            <a:ext cx="10515600" cy="4351338"/>
          </a:xfrm>
        </p:spPr>
        <p:txBody>
          <a:bodyPr vert="horz" lIns="91440" tIns="45720" rIns="91440" bIns="45720" rtlCol="0">
            <a:normAutofit/>
          </a:bodyPr>
          <a:lstStyle/>
          <a:p>
            <a:pPr marL="0" indent="0" algn="ctr">
              <a:buNone/>
            </a:pPr>
            <a:r>
              <a:rPr lang="en-US" sz="4000" b="1" dirty="0">
                <a:solidFill>
                  <a:srgbClr val="FFFFFF"/>
                </a:solidFill>
              </a:rPr>
              <a:t>Journeys of hope, escape and new beginnings have always happened and continue to this day... </a:t>
            </a:r>
          </a:p>
          <a:p>
            <a:pPr marL="0" indent="0">
              <a:buNone/>
            </a:pPr>
            <a:endParaRPr lang="en-US" dirty="0">
              <a:solidFill>
                <a:srgbClr val="FFFFFF"/>
              </a:solidFill>
            </a:endParaRPr>
          </a:p>
        </p:txBody>
      </p:sp>
    </p:spTree>
    <p:extLst>
      <p:ext uri="{BB962C8B-B14F-4D97-AF65-F5344CB8AC3E}">
        <p14:creationId xmlns:p14="http://schemas.microsoft.com/office/powerpoint/2010/main" val="113703443"/>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FDFFFBEA-8172-9DB4-52B6-69EE9ED2D770}"/>
              </a:ext>
            </a:extLst>
          </p:cNvPr>
          <p:cNvPicPr>
            <a:picLocks noChangeAspect="1"/>
          </p:cNvPicPr>
          <p:nvPr/>
        </p:nvPicPr>
        <p:blipFill rotWithShape="1">
          <a:blip r:embed="rId3">
            <a:extLst>
              <a:ext uri="{28A0092B-C50C-407E-A947-70E740481C1C}">
                <a14:useLocalDpi xmlns:a14="http://schemas.microsoft.com/office/drawing/2010/main" val="0"/>
              </a:ext>
            </a:extLst>
          </a:blip>
          <a:srcRect t="15746"/>
          <a:stretch/>
        </p:blipFill>
        <p:spPr>
          <a:xfrm>
            <a:off x="20" y="1282"/>
            <a:ext cx="12191980" cy="6856718"/>
          </a:xfrm>
          <a:prstGeom prst="rect">
            <a:avLst/>
          </a:prstGeom>
        </p:spPr>
      </p:pic>
    </p:spTree>
    <p:extLst>
      <p:ext uri="{BB962C8B-B14F-4D97-AF65-F5344CB8AC3E}">
        <p14:creationId xmlns:p14="http://schemas.microsoft.com/office/powerpoint/2010/main" val="1328419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2DC62BA-4CCD-C1E7-C79A-87D30F2293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0625" y="1988608"/>
            <a:ext cx="6310749" cy="4469394"/>
          </a:xfrm>
          <a:prstGeom prst="rect">
            <a:avLst/>
          </a:prstGeom>
        </p:spPr>
      </p:pic>
      <p:sp>
        <p:nvSpPr>
          <p:cNvPr id="2" name="TextBox 1">
            <a:extLst>
              <a:ext uri="{FF2B5EF4-FFF2-40B4-BE49-F238E27FC236}">
                <a16:creationId xmlns:a16="http://schemas.microsoft.com/office/drawing/2014/main" id="{F9DB935A-E13E-F41F-ED08-74CB5300B3F7}"/>
              </a:ext>
            </a:extLst>
          </p:cNvPr>
          <p:cNvSpPr txBox="1"/>
          <p:nvPr/>
        </p:nvSpPr>
        <p:spPr>
          <a:xfrm>
            <a:off x="199505" y="399011"/>
            <a:ext cx="10124902" cy="1077218"/>
          </a:xfrm>
          <a:prstGeom prst="rect">
            <a:avLst/>
          </a:prstGeom>
          <a:noFill/>
        </p:spPr>
        <p:txBody>
          <a:bodyPr wrap="square" rtlCol="0">
            <a:spAutoFit/>
          </a:bodyPr>
          <a:lstStyle/>
          <a:p>
            <a:r>
              <a:rPr lang="en-GB" sz="3200" dirty="0"/>
              <a:t>These two nurses, Constance and Monica had worked in a  London hospital during World War II.</a:t>
            </a:r>
          </a:p>
        </p:txBody>
      </p:sp>
    </p:spTree>
    <p:extLst>
      <p:ext uri="{BB962C8B-B14F-4D97-AF65-F5344CB8AC3E}">
        <p14:creationId xmlns:p14="http://schemas.microsoft.com/office/powerpoint/2010/main" val="3802208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C3190B28-14B5-9F54-8D9D-713DE0E971B4}"/>
              </a:ext>
            </a:extLst>
          </p:cNvPr>
          <p:cNvPicPr>
            <a:picLocks noChangeAspect="1"/>
          </p:cNvPicPr>
          <p:nvPr/>
        </p:nvPicPr>
        <p:blipFill rotWithShape="1">
          <a:blip r:embed="rId3">
            <a:extLst>
              <a:ext uri="{28A0092B-C50C-407E-A947-70E740481C1C}">
                <a14:useLocalDpi xmlns:a14="http://schemas.microsoft.com/office/drawing/2010/main" val="0"/>
              </a:ext>
            </a:extLst>
          </a:blip>
          <a:srcRect l="11095" r="1" b="1"/>
          <a:stretch/>
        </p:blipFill>
        <p:spPr>
          <a:xfrm>
            <a:off x="20" y="1282"/>
            <a:ext cx="12191980" cy="6856718"/>
          </a:xfrm>
          <a:prstGeom prst="rect">
            <a:avLst/>
          </a:prstGeom>
        </p:spPr>
      </p:pic>
    </p:spTree>
    <p:extLst>
      <p:ext uri="{BB962C8B-B14F-4D97-AF65-F5344CB8AC3E}">
        <p14:creationId xmlns:p14="http://schemas.microsoft.com/office/powerpoint/2010/main" val="2426130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a:extLst>
              <a:ext uri="{FF2B5EF4-FFF2-40B4-BE49-F238E27FC236}">
                <a16:creationId xmlns:a16="http://schemas.microsoft.com/office/drawing/2014/main" id="{E4A2D168-1148-3B4E-BBBD-0EEB6C900D4F}"/>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3143"/>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7525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2E0D81-C880-EBE5-CD2A-7056AAEB7C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1239" y="245745"/>
            <a:ext cx="8349521" cy="6366509"/>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70745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8D150E-DDED-F7BB-F7EA-93CAF1C46515}"/>
              </a:ext>
            </a:extLst>
          </p:cNvPr>
          <p:cNvSpPr>
            <a:spLocks noGrp="1"/>
          </p:cNvSpPr>
          <p:nvPr>
            <p:ph idx="1"/>
          </p:nvPr>
        </p:nvSpPr>
        <p:spPr>
          <a:xfrm>
            <a:off x="420325" y="4400529"/>
            <a:ext cx="11607383" cy="1464680"/>
          </a:xfrm>
        </p:spPr>
        <p:txBody>
          <a:bodyPr/>
          <a:lstStyle/>
          <a:p>
            <a:pPr marL="0" indent="0">
              <a:buNone/>
            </a:pPr>
            <a:r>
              <a:rPr lang="en-GB" dirty="0"/>
              <a:t>The British government needed to rebuild Britain after World War II. </a:t>
            </a:r>
          </a:p>
          <a:p>
            <a:pPr marL="0" indent="0">
              <a:buNone/>
            </a:pPr>
            <a:r>
              <a:rPr lang="en-GB" dirty="0"/>
              <a:t>They desperately needed the more workers. </a:t>
            </a:r>
            <a:endParaRPr lang="en-GB" dirty="0">
              <a:solidFill>
                <a:srgbClr val="00B050"/>
              </a:solidFill>
            </a:endParaRPr>
          </a:p>
        </p:txBody>
      </p:sp>
      <p:sp>
        <p:nvSpPr>
          <p:cNvPr id="4" name="TextBox 3">
            <a:extLst>
              <a:ext uri="{FF2B5EF4-FFF2-40B4-BE49-F238E27FC236}">
                <a16:creationId xmlns:a16="http://schemas.microsoft.com/office/drawing/2014/main" id="{FEFB4CC7-CCFF-6315-3124-689A689EDD84}"/>
              </a:ext>
            </a:extLst>
          </p:cNvPr>
          <p:cNvSpPr txBox="1"/>
          <p:nvPr/>
        </p:nvSpPr>
        <p:spPr>
          <a:xfrm>
            <a:off x="420325" y="749808"/>
            <a:ext cx="11027963" cy="2800767"/>
          </a:xfrm>
          <a:prstGeom prst="rect">
            <a:avLst/>
          </a:prstGeom>
          <a:noFill/>
        </p:spPr>
        <p:txBody>
          <a:bodyPr wrap="square" rtlCol="0">
            <a:spAutoFit/>
          </a:bodyPr>
          <a:lstStyle/>
          <a:p>
            <a:pPr algn="ctr"/>
            <a:r>
              <a:rPr lang="en-GB" sz="8800" b="1" dirty="0">
                <a:highlight>
                  <a:srgbClr val="BFF3FD"/>
                </a:highlight>
                <a:latin typeface="Cascadia Code SemiBold" panose="020B0609020000020004" pitchFamily="49" charset="0"/>
                <a:ea typeface="Cascadia Code SemiBold" panose="020B0609020000020004" pitchFamily="49" charset="0"/>
                <a:cs typeface="Cascadia Code SemiBold" panose="020B0609020000020004" pitchFamily="49" charset="0"/>
              </a:rPr>
              <a:t>BRITAIN </a:t>
            </a:r>
          </a:p>
          <a:p>
            <a:pPr algn="ctr"/>
            <a:r>
              <a:rPr lang="en-GB" sz="8800" b="1" dirty="0">
                <a:highlight>
                  <a:srgbClr val="BFF3FD"/>
                </a:highlight>
                <a:latin typeface="Cascadia Code SemiBold" panose="020B0609020000020004" pitchFamily="49" charset="0"/>
                <a:ea typeface="Cascadia Code SemiBold" panose="020B0609020000020004" pitchFamily="49" charset="0"/>
                <a:cs typeface="Cascadia Code SemiBold" panose="020B0609020000020004" pitchFamily="49" charset="0"/>
              </a:rPr>
              <a:t>NEEDS YOUR HELP!</a:t>
            </a:r>
          </a:p>
        </p:txBody>
      </p:sp>
    </p:spTree>
    <p:extLst>
      <p:ext uri="{BB962C8B-B14F-4D97-AF65-F5344CB8AC3E}">
        <p14:creationId xmlns:p14="http://schemas.microsoft.com/office/powerpoint/2010/main" val="3062454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BF2F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82E8A-36A3-535F-AF05-8E4E8546AB11}"/>
              </a:ext>
            </a:extLst>
          </p:cNvPr>
          <p:cNvSpPr>
            <a:spLocks noGrp="1"/>
          </p:cNvSpPr>
          <p:nvPr>
            <p:ph type="title"/>
          </p:nvPr>
        </p:nvSpPr>
        <p:spPr>
          <a:xfrm>
            <a:off x="838200" y="-71806"/>
            <a:ext cx="10515600" cy="1325563"/>
          </a:xfrm>
        </p:spPr>
        <p:txBody>
          <a:bodyPr/>
          <a:lstStyle/>
          <a:p>
            <a:pPr algn="ctr"/>
            <a:r>
              <a:rPr lang="en-GB" b="1" dirty="0"/>
              <a:t>Which flags do you recognise? </a:t>
            </a:r>
          </a:p>
        </p:txBody>
      </p:sp>
      <p:pic>
        <p:nvPicPr>
          <p:cNvPr id="5" name="Picture 4">
            <a:extLst>
              <a:ext uri="{FF2B5EF4-FFF2-40B4-BE49-F238E27FC236}">
                <a16:creationId xmlns:a16="http://schemas.microsoft.com/office/drawing/2014/main" id="{A1F35E7A-E569-E1B7-C9F9-B85BE0EAD8CA}"/>
              </a:ext>
            </a:extLst>
          </p:cNvPr>
          <p:cNvPicPr>
            <a:picLocks noChangeAspect="1"/>
          </p:cNvPicPr>
          <p:nvPr/>
        </p:nvPicPr>
        <p:blipFill rotWithShape="1">
          <a:blip r:embed="rId3">
            <a:extLst>
              <a:ext uri="{28A0092B-C50C-407E-A947-70E740481C1C}">
                <a14:useLocalDpi xmlns:a14="http://schemas.microsoft.com/office/drawing/2010/main" val="0"/>
              </a:ext>
            </a:extLst>
          </a:blip>
          <a:srcRect r="78234" b="68049"/>
          <a:stretch/>
        </p:blipFill>
        <p:spPr>
          <a:xfrm>
            <a:off x="238593" y="1613639"/>
            <a:ext cx="2507521" cy="1384361"/>
          </a:xfrm>
          <a:prstGeom prst="rect">
            <a:avLst/>
          </a:prstGeom>
        </p:spPr>
      </p:pic>
      <p:pic>
        <p:nvPicPr>
          <p:cNvPr id="7" name="Picture 6">
            <a:extLst>
              <a:ext uri="{FF2B5EF4-FFF2-40B4-BE49-F238E27FC236}">
                <a16:creationId xmlns:a16="http://schemas.microsoft.com/office/drawing/2014/main" id="{BE64C70F-2497-7C80-1F18-59AAC5FA57C9}"/>
              </a:ext>
            </a:extLst>
          </p:cNvPr>
          <p:cNvPicPr>
            <a:picLocks noChangeAspect="1"/>
          </p:cNvPicPr>
          <p:nvPr/>
        </p:nvPicPr>
        <p:blipFill rotWithShape="1">
          <a:blip r:embed="rId3">
            <a:extLst>
              <a:ext uri="{28A0092B-C50C-407E-A947-70E740481C1C}">
                <a14:useLocalDpi xmlns:a14="http://schemas.microsoft.com/office/drawing/2010/main" val="0"/>
              </a:ext>
            </a:extLst>
          </a:blip>
          <a:srcRect l="40054" r="40397" b="70633"/>
          <a:stretch/>
        </p:blipFill>
        <p:spPr>
          <a:xfrm>
            <a:off x="2902053" y="2090196"/>
            <a:ext cx="2450328" cy="1384360"/>
          </a:xfrm>
          <a:prstGeom prst="rect">
            <a:avLst/>
          </a:prstGeom>
        </p:spPr>
      </p:pic>
      <p:pic>
        <p:nvPicPr>
          <p:cNvPr id="9" name="Picture 8">
            <a:extLst>
              <a:ext uri="{FF2B5EF4-FFF2-40B4-BE49-F238E27FC236}">
                <a16:creationId xmlns:a16="http://schemas.microsoft.com/office/drawing/2014/main" id="{D4573851-D3C5-7242-1660-7712F9B32D1A}"/>
              </a:ext>
            </a:extLst>
          </p:cNvPr>
          <p:cNvPicPr>
            <a:picLocks noChangeAspect="1"/>
          </p:cNvPicPr>
          <p:nvPr/>
        </p:nvPicPr>
        <p:blipFill rotWithShape="1">
          <a:blip r:embed="rId4">
            <a:extLst>
              <a:ext uri="{28A0092B-C50C-407E-A947-70E740481C1C}">
                <a14:useLocalDpi xmlns:a14="http://schemas.microsoft.com/office/drawing/2010/main" val="0"/>
              </a:ext>
            </a:extLst>
          </a:blip>
          <a:srcRect r="40305" b="70285"/>
          <a:stretch/>
        </p:blipFill>
        <p:spPr>
          <a:xfrm>
            <a:off x="5923539" y="1378910"/>
            <a:ext cx="5845479" cy="1094468"/>
          </a:xfrm>
          <a:prstGeom prst="rect">
            <a:avLst/>
          </a:prstGeom>
        </p:spPr>
      </p:pic>
      <p:pic>
        <p:nvPicPr>
          <p:cNvPr id="11" name="Picture 10">
            <a:extLst>
              <a:ext uri="{FF2B5EF4-FFF2-40B4-BE49-F238E27FC236}">
                <a16:creationId xmlns:a16="http://schemas.microsoft.com/office/drawing/2014/main" id="{46516FF1-C4AB-8C0E-016A-9A063D01B47C}"/>
              </a:ext>
            </a:extLst>
          </p:cNvPr>
          <p:cNvPicPr>
            <a:picLocks noChangeAspect="1"/>
          </p:cNvPicPr>
          <p:nvPr/>
        </p:nvPicPr>
        <p:blipFill rotWithShape="1">
          <a:blip r:embed="rId4">
            <a:extLst>
              <a:ext uri="{28A0092B-C50C-407E-A947-70E740481C1C}">
                <a14:useLocalDpi xmlns:a14="http://schemas.microsoft.com/office/drawing/2010/main" val="0"/>
              </a:ext>
            </a:extLst>
          </a:blip>
          <a:srcRect l="60125" t="56584" b="12288"/>
          <a:stretch/>
        </p:blipFill>
        <p:spPr>
          <a:xfrm>
            <a:off x="3057992" y="4562044"/>
            <a:ext cx="4714711" cy="1384360"/>
          </a:xfrm>
          <a:prstGeom prst="rect">
            <a:avLst/>
          </a:prstGeom>
        </p:spPr>
      </p:pic>
      <p:pic>
        <p:nvPicPr>
          <p:cNvPr id="13" name="Picture 12">
            <a:extLst>
              <a:ext uri="{FF2B5EF4-FFF2-40B4-BE49-F238E27FC236}">
                <a16:creationId xmlns:a16="http://schemas.microsoft.com/office/drawing/2014/main" id="{0FE90F5C-AF07-930E-A504-3D9085C6270F}"/>
              </a:ext>
            </a:extLst>
          </p:cNvPr>
          <p:cNvPicPr>
            <a:picLocks noChangeAspect="1"/>
          </p:cNvPicPr>
          <p:nvPr/>
        </p:nvPicPr>
        <p:blipFill rotWithShape="1">
          <a:blip r:embed="rId4">
            <a:extLst>
              <a:ext uri="{28A0092B-C50C-407E-A947-70E740481C1C}">
                <a14:useLocalDpi xmlns:a14="http://schemas.microsoft.com/office/drawing/2010/main" val="0"/>
              </a:ext>
            </a:extLst>
          </a:blip>
          <a:srcRect t="54340" r="59685" b="14933"/>
          <a:stretch/>
        </p:blipFill>
        <p:spPr>
          <a:xfrm>
            <a:off x="7772703" y="3474556"/>
            <a:ext cx="4331893" cy="1241823"/>
          </a:xfrm>
          <a:prstGeom prst="rect">
            <a:avLst/>
          </a:prstGeom>
        </p:spPr>
      </p:pic>
      <p:pic>
        <p:nvPicPr>
          <p:cNvPr id="12" name="Picture 11">
            <a:extLst>
              <a:ext uri="{FF2B5EF4-FFF2-40B4-BE49-F238E27FC236}">
                <a16:creationId xmlns:a16="http://schemas.microsoft.com/office/drawing/2014/main" id="{D94E0A2B-1A19-AD2B-E4D6-F5DE2B10B4EA}"/>
              </a:ext>
            </a:extLst>
          </p:cNvPr>
          <p:cNvPicPr>
            <a:picLocks noChangeAspect="1"/>
          </p:cNvPicPr>
          <p:nvPr/>
        </p:nvPicPr>
        <p:blipFill rotWithShape="1">
          <a:blip r:embed="rId5">
            <a:extLst>
              <a:ext uri="{28A0092B-C50C-407E-A947-70E740481C1C}">
                <a14:useLocalDpi xmlns:a14="http://schemas.microsoft.com/office/drawing/2010/main" val="0"/>
              </a:ext>
            </a:extLst>
          </a:blip>
          <a:srcRect t="66986"/>
          <a:stretch/>
        </p:blipFill>
        <p:spPr>
          <a:xfrm>
            <a:off x="87404" y="4095467"/>
            <a:ext cx="2505673" cy="1241823"/>
          </a:xfrm>
          <a:prstGeom prst="rect">
            <a:avLst/>
          </a:prstGeom>
        </p:spPr>
      </p:pic>
    </p:spTree>
    <p:extLst>
      <p:ext uri="{BB962C8B-B14F-4D97-AF65-F5344CB8AC3E}">
        <p14:creationId xmlns:p14="http://schemas.microsoft.com/office/powerpoint/2010/main" val="2327181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BF2F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82E8A-36A3-535F-AF05-8E4E8546AB11}"/>
              </a:ext>
            </a:extLst>
          </p:cNvPr>
          <p:cNvSpPr>
            <a:spLocks noGrp="1"/>
          </p:cNvSpPr>
          <p:nvPr>
            <p:ph type="title"/>
          </p:nvPr>
        </p:nvSpPr>
        <p:spPr>
          <a:xfrm>
            <a:off x="838200" y="-106996"/>
            <a:ext cx="10515600" cy="1325563"/>
          </a:xfrm>
        </p:spPr>
        <p:txBody>
          <a:bodyPr/>
          <a:lstStyle/>
          <a:p>
            <a:pPr algn="ctr"/>
            <a:r>
              <a:rPr lang="en-GB" b="1" dirty="0"/>
              <a:t>How many did you get right? </a:t>
            </a:r>
          </a:p>
        </p:txBody>
      </p:sp>
      <p:pic>
        <p:nvPicPr>
          <p:cNvPr id="5" name="Picture 4">
            <a:extLst>
              <a:ext uri="{FF2B5EF4-FFF2-40B4-BE49-F238E27FC236}">
                <a16:creationId xmlns:a16="http://schemas.microsoft.com/office/drawing/2014/main" id="{A1F35E7A-E569-E1B7-C9F9-B85BE0EAD8CA}"/>
              </a:ext>
            </a:extLst>
          </p:cNvPr>
          <p:cNvPicPr>
            <a:picLocks noChangeAspect="1"/>
          </p:cNvPicPr>
          <p:nvPr/>
        </p:nvPicPr>
        <p:blipFill rotWithShape="1">
          <a:blip r:embed="rId3">
            <a:extLst>
              <a:ext uri="{28A0092B-C50C-407E-A947-70E740481C1C}">
                <a14:useLocalDpi xmlns:a14="http://schemas.microsoft.com/office/drawing/2010/main" val="0"/>
              </a:ext>
            </a:extLst>
          </a:blip>
          <a:srcRect r="78234"/>
          <a:stretch/>
        </p:blipFill>
        <p:spPr>
          <a:xfrm>
            <a:off x="87404" y="1694428"/>
            <a:ext cx="2507521" cy="4332765"/>
          </a:xfrm>
          <a:prstGeom prst="rect">
            <a:avLst/>
          </a:prstGeom>
        </p:spPr>
      </p:pic>
      <p:pic>
        <p:nvPicPr>
          <p:cNvPr id="7" name="Picture 6">
            <a:extLst>
              <a:ext uri="{FF2B5EF4-FFF2-40B4-BE49-F238E27FC236}">
                <a16:creationId xmlns:a16="http://schemas.microsoft.com/office/drawing/2014/main" id="{BE64C70F-2497-7C80-1F18-59AAC5FA57C9}"/>
              </a:ext>
            </a:extLst>
          </p:cNvPr>
          <p:cNvPicPr>
            <a:picLocks noChangeAspect="1"/>
          </p:cNvPicPr>
          <p:nvPr/>
        </p:nvPicPr>
        <p:blipFill rotWithShape="1">
          <a:blip r:embed="rId3">
            <a:extLst>
              <a:ext uri="{28A0092B-C50C-407E-A947-70E740481C1C}">
                <a14:useLocalDpi xmlns:a14="http://schemas.microsoft.com/office/drawing/2010/main" val="0"/>
              </a:ext>
            </a:extLst>
          </a:blip>
          <a:srcRect l="40054" r="40397" b="56155"/>
          <a:stretch/>
        </p:blipFill>
        <p:spPr>
          <a:xfrm>
            <a:off x="2965019" y="1583659"/>
            <a:ext cx="2450328" cy="2066882"/>
          </a:xfrm>
          <a:prstGeom prst="rect">
            <a:avLst/>
          </a:prstGeom>
        </p:spPr>
      </p:pic>
      <p:pic>
        <p:nvPicPr>
          <p:cNvPr id="9" name="Picture 8">
            <a:extLst>
              <a:ext uri="{FF2B5EF4-FFF2-40B4-BE49-F238E27FC236}">
                <a16:creationId xmlns:a16="http://schemas.microsoft.com/office/drawing/2014/main" id="{D4573851-D3C5-7242-1660-7712F9B32D1A}"/>
              </a:ext>
            </a:extLst>
          </p:cNvPr>
          <p:cNvPicPr>
            <a:picLocks noChangeAspect="1"/>
          </p:cNvPicPr>
          <p:nvPr/>
        </p:nvPicPr>
        <p:blipFill rotWithShape="1">
          <a:blip r:embed="rId4">
            <a:extLst>
              <a:ext uri="{28A0092B-C50C-407E-A947-70E740481C1C}">
                <a14:useLocalDpi xmlns:a14="http://schemas.microsoft.com/office/drawing/2010/main" val="0"/>
              </a:ext>
            </a:extLst>
          </a:blip>
          <a:srcRect r="40305" b="49898"/>
          <a:stretch/>
        </p:blipFill>
        <p:spPr>
          <a:xfrm>
            <a:off x="6096000" y="1749813"/>
            <a:ext cx="5845479" cy="1845343"/>
          </a:xfrm>
          <a:prstGeom prst="rect">
            <a:avLst/>
          </a:prstGeom>
        </p:spPr>
      </p:pic>
      <p:pic>
        <p:nvPicPr>
          <p:cNvPr id="11" name="Picture 10">
            <a:extLst>
              <a:ext uri="{FF2B5EF4-FFF2-40B4-BE49-F238E27FC236}">
                <a16:creationId xmlns:a16="http://schemas.microsoft.com/office/drawing/2014/main" id="{46516FF1-C4AB-8C0E-016A-9A063D01B47C}"/>
              </a:ext>
            </a:extLst>
          </p:cNvPr>
          <p:cNvPicPr>
            <a:picLocks noChangeAspect="1"/>
          </p:cNvPicPr>
          <p:nvPr/>
        </p:nvPicPr>
        <p:blipFill rotWithShape="1">
          <a:blip r:embed="rId4">
            <a:extLst>
              <a:ext uri="{28A0092B-C50C-407E-A947-70E740481C1C}">
                <a14:useLocalDpi xmlns:a14="http://schemas.microsoft.com/office/drawing/2010/main" val="0"/>
              </a:ext>
            </a:extLst>
          </a:blip>
          <a:srcRect l="60125" t="53525"/>
          <a:stretch/>
        </p:blipFill>
        <p:spPr>
          <a:xfrm>
            <a:off x="2965019" y="4126402"/>
            <a:ext cx="4714711" cy="2066882"/>
          </a:xfrm>
          <a:prstGeom prst="rect">
            <a:avLst/>
          </a:prstGeom>
        </p:spPr>
      </p:pic>
      <p:pic>
        <p:nvPicPr>
          <p:cNvPr id="13" name="Picture 12">
            <a:extLst>
              <a:ext uri="{FF2B5EF4-FFF2-40B4-BE49-F238E27FC236}">
                <a16:creationId xmlns:a16="http://schemas.microsoft.com/office/drawing/2014/main" id="{0FE90F5C-AF07-930E-A504-3D9085C6270F}"/>
              </a:ext>
            </a:extLst>
          </p:cNvPr>
          <p:cNvPicPr>
            <a:picLocks noChangeAspect="1"/>
          </p:cNvPicPr>
          <p:nvPr/>
        </p:nvPicPr>
        <p:blipFill rotWithShape="1">
          <a:blip r:embed="rId4">
            <a:extLst>
              <a:ext uri="{28A0092B-C50C-407E-A947-70E740481C1C}">
                <a14:useLocalDpi xmlns:a14="http://schemas.microsoft.com/office/drawing/2010/main" val="0"/>
              </a:ext>
            </a:extLst>
          </a:blip>
          <a:srcRect t="54341" r="59685"/>
          <a:stretch/>
        </p:blipFill>
        <p:spPr>
          <a:xfrm>
            <a:off x="7772703" y="4179024"/>
            <a:ext cx="4331893" cy="1845343"/>
          </a:xfrm>
          <a:prstGeom prst="rect">
            <a:avLst/>
          </a:prstGeom>
        </p:spPr>
      </p:pic>
    </p:spTree>
    <p:extLst>
      <p:ext uri="{BB962C8B-B14F-4D97-AF65-F5344CB8AC3E}">
        <p14:creationId xmlns:p14="http://schemas.microsoft.com/office/powerpoint/2010/main" val="3514061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ree Banner Header illustration and picture">
            <a:extLst>
              <a:ext uri="{FF2B5EF4-FFF2-40B4-BE49-F238E27FC236}">
                <a16:creationId xmlns:a16="http://schemas.microsoft.com/office/drawing/2014/main" id="{AE9A1E90-C445-623A-8F18-CD4C07F9BB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1999" cy="389889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oland, Flag, Country, Nation, Republic">
            <a:extLst>
              <a:ext uri="{FF2B5EF4-FFF2-40B4-BE49-F238E27FC236}">
                <a16:creationId xmlns:a16="http://schemas.microsoft.com/office/drawing/2014/main" id="{5B2CFECE-71C3-5835-61D2-9B93DCBE58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836" y="4099809"/>
            <a:ext cx="2484622" cy="16564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0" name="Picture 6" descr="Ukraine, Flag, National Flag, Nation">
            <a:extLst>
              <a:ext uri="{FF2B5EF4-FFF2-40B4-BE49-F238E27FC236}">
                <a16:creationId xmlns:a16="http://schemas.microsoft.com/office/drawing/2014/main" id="{C30B09FD-2121-09FB-B60D-BD596E1739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0880" y="4058797"/>
            <a:ext cx="2546139" cy="16974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2" name="Picture 8" descr="Hong Kong, Flag, National Flag, Nation">
            <a:extLst>
              <a:ext uri="{FF2B5EF4-FFF2-40B4-BE49-F238E27FC236}">
                <a16:creationId xmlns:a16="http://schemas.microsoft.com/office/drawing/2014/main" id="{D0E7335A-368D-6B1E-492C-8FB6E39635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33362" y="4099809"/>
            <a:ext cx="2546140" cy="16974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4" name="Picture 10">
            <a:extLst>
              <a:ext uri="{FF2B5EF4-FFF2-40B4-BE49-F238E27FC236}">
                <a16:creationId xmlns:a16="http://schemas.microsoft.com/office/drawing/2014/main" id="{C11CD0F4-03E7-B9EE-A969-E839215CA45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66368" y="4099809"/>
            <a:ext cx="2778556" cy="16974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061875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octor talking to a patient&#10;&#10;Description automatically generated with low confidence">
            <a:extLst>
              <a:ext uri="{FF2B5EF4-FFF2-40B4-BE49-F238E27FC236}">
                <a16:creationId xmlns:a16="http://schemas.microsoft.com/office/drawing/2014/main" id="{6864F167-1E0A-D5B4-C9EF-029B87A555D8}"/>
              </a:ext>
            </a:extLst>
          </p:cNvPr>
          <p:cNvPicPr>
            <a:picLocks noChangeAspect="1"/>
          </p:cNvPicPr>
          <p:nvPr/>
        </p:nvPicPr>
        <p:blipFill rotWithShape="1">
          <a:blip r:embed="rId3">
            <a:extLst>
              <a:ext uri="{28A0092B-C50C-407E-A947-70E740481C1C}">
                <a14:useLocalDpi xmlns:a14="http://schemas.microsoft.com/office/drawing/2010/main" val="0"/>
              </a:ext>
            </a:extLst>
          </a:blip>
          <a:srcRect l="2581" r="13585" b="-2"/>
          <a:stretch/>
        </p:blipFill>
        <p:spPr>
          <a:xfrm>
            <a:off x="3523488" y="10"/>
            <a:ext cx="8668512" cy="6857990"/>
          </a:xfrm>
          <a:prstGeom prst="rect">
            <a:avLst/>
          </a:prstGeom>
        </p:spPr>
      </p:pic>
      <p:sp>
        <p:nvSpPr>
          <p:cNvPr id="20" name="Rectangle 19">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8A9F385-53EB-1977-AD3C-4C3B9EF8969C}"/>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t>The </a:t>
            </a:r>
            <a:r>
              <a:rPr lang="en-US" sz="4800" b="1" dirty="0">
                <a:solidFill>
                  <a:srgbClr val="DF7221"/>
                </a:solidFill>
              </a:rPr>
              <a:t>impact</a:t>
            </a:r>
            <a:r>
              <a:rPr lang="en-US" sz="4800" dirty="0"/>
              <a:t> of Windrush…</a:t>
            </a:r>
          </a:p>
        </p:txBody>
      </p:sp>
      <p:sp>
        <p:nvSpPr>
          <p:cNvPr id="22" name="Rectangle 2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4" name="Rectangle 2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137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D0D73-9CF1-7823-1EBD-C355C2A6CE54}"/>
              </a:ext>
            </a:extLst>
          </p:cNvPr>
          <p:cNvSpPr>
            <a:spLocks noGrp="1"/>
          </p:cNvSpPr>
          <p:nvPr>
            <p:ph type="title"/>
          </p:nvPr>
        </p:nvSpPr>
        <p:spPr/>
        <p:txBody>
          <a:bodyPr>
            <a:normAutofit/>
          </a:bodyPr>
          <a:lstStyle/>
          <a:p>
            <a:r>
              <a:rPr lang="en-US" b="1" dirty="0">
                <a:solidFill>
                  <a:srgbClr val="0070C0"/>
                </a:solidFill>
              </a:rPr>
              <a:t>National Health Service</a:t>
            </a:r>
            <a:endParaRPr lang="en-GB" b="1" dirty="0">
              <a:solidFill>
                <a:srgbClr val="0070C0"/>
              </a:solidFill>
            </a:endParaRPr>
          </a:p>
        </p:txBody>
      </p:sp>
      <p:sp>
        <p:nvSpPr>
          <p:cNvPr id="3" name="Content Placeholder 2">
            <a:extLst>
              <a:ext uri="{FF2B5EF4-FFF2-40B4-BE49-F238E27FC236}">
                <a16:creationId xmlns:a16="http://schemas.microsoft.com/office/drawing/2014/main" id="{2B6C65AD-9A0B-4940-2B52-C95088AEFB0D}"/>
              </a:ext>
            </a:extLst>
          </p:cNvPr>
          <p:cNvSpPr>
            <a:spLocks noGrp="1"/>
          </p:cNvSpPr>
          <p:nvPr>
            <p:ph idx="1"/>
          </p:nvPr>
        </p:nvSpPr>
        <p:spPr>
          <a:xfrm>
            <a:off x="645695" y="2611689"/>
            <a:ext cx="10515599" cy="3145882"/>
          </a:xfrm>
        </p:spPr>
        <p:txBody>
          <a:bodyPr>
            <a:normAutofit lnSpcReduction="10000"/>
          </a:bodyPr>
          <a:lstStyle/>
          <a:p>
            <a:r>
              <a:rPr lang="en-US" b="1" dirty="0">
                <a:solidFill>
                  <a:srgbClr val="0070C0"/>
                </a:solidFill>
              </a:rPr>
              <a:t>The National Health Service started in 1948- the same year as Windrush. </a:t>
            </a:r>
          </a:p>
          <a:p>
            <a:pPr marL="0" indent="0">
              <a:buNone/>
            </a:pPr>
            <a:endParaRPr lang="en-US" b="1" dirty="0">
              <a:solidFill>
                <a:srgbClr val="0070C0"/>
              </a:solidFill>
            </a:endParaRPr>
          </a:p>
          <a:p>
            <a:r>
              <a:rPr lang="en-US" b="1" dirty="0">
                <a:solidFill>
                  <a:srgbClr val="0070C0"/>
                </a:solidFill>
              </a:rPr>
              <a:t>Migrants helped to create a new and free health care system for all. </a:t>
            </a:r>
          </a:p>
          <a:p>
            <a:pPr marL="0" indent="0">
              <a:buNone/>
            </a:pPr>
            <a:endParaRPr lang="en-US" b="1" dirty="0">
              <a:solidFill>
                <a:srgbClr val="0070C0"/>
              </a:solidFill>
            </a:endParaRPr>
          </a:p>
          <a:p>
            <a:r>
              <a:rPr lang="en-US" b="1" dirty="0">
                <a:solidFill>
                  <a:srgbClr val="0070C0"/>
                </a:solidFill>
              </a:rPr>
              <a:t>Even today, ethnic minorities make up almost a quarter of the NHS workforce and 42% of medical staff.</a:t>
            </a:r>
            <a:endParaRPr lang="en-GB" b="1" dirty="0">
              <a:solidFill>
                <a:srgbClr val="0070C0"/>
              </a:solidFill>
            </a:endParaRPr>
          </a:p>
        </p:txBody>
      </p:sp>
      <p:pic>
        <p:nvPicPr>
          <p:cNvPr id="5" name="Picture 4">
            <a:extLst>
              <a:ext uri="{FF2B5EF4-FFF2-40B4-BE49-F238E27FC236}">
                <a16:creationId xmlns:a16="http://schemas.microsoft.com/office/drawing/2014/main" id="{5CB671ED-D107-9A96-FC0C-C46407C875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8748" y="616549"/>
            <a:ext cx="3904020" cy="1141608"/>
          </a:xfrm>
          <a:prstGeom prst="rect">
            <a:avLst/>
          </a:prstGeom>
        </p:spPr>
      </p:pic>
    </p:spTree>
    <p:extLst>
      <p:ext uri="{BB962C8B-B14F-4D97-AF65-F5344CB8AC3E}">
        <p14:creationId xmlns:p14="http://schemas.microsoft.com/office/powerpoint/2010/main" val="838986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A close-up of a person&#10;&#10;Description automatically generated">
            <a:extLst>
              <a:ext uri="{FF2B5EF4-FFF2-40B4-BE49-F238E27FC236}">
                <a16:creationId xmlns:a16="http://schemas.microsoft.com/office/drawing/2014/main" id="{E2D9B59E-4E4C-7290-7947-9BAA8F4BB3A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47064" y="2592464"/>
            <a:ext cx="2907566" cy="361188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 person holding a medal&#10;&#10;Description automatically generated with low confidence">
            <a:extLst>
              <a:ext uri="{FF2B5EF4-FFF2-40B4-BE49-F238E27FC236}">
                <a16:creationId xmlns:a16="http://schemas.microsoft.com/office/drawing/2014/main" id="{A7D09C99-CB04-D62D-1C1F-96DDB1B7C9FC}"/>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8639" r="3671" b="1"/>
          <a:stretch/>
        </p:blipFill>
        <p:spPr bwMode="auto">
          <a:xfrm>
            <a:off x="3535680" y="2577378"/>
            <a:ext cx="2560320" cy="362696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erson in a suit holding a medal&#10;&#10;Description automatically generated with medium confidence">
            <a:extLst>
              <a:ext uri="{FF2B5EF4-FFF2-40B4-BE49-F238E27FC236}">
                <a16:creationId xmlns:a16="http://schemas.microsoft.com/office/drawing/2014/main" id="{9DFE9D24-4784-2E4F-CC06-19C47920D30B}"/>
              </a:ext>
            </a:extLst>
          </p:cNvPr>
          <p:cNvPicPr>
            <a:picLocks noChangeAspect="1"/>
          </p:cNvPicPr>
          <p:nvPr/>
        </p:nvPicPr>
        <p:blipFill rotWithShape="1">
          <a:blip r:embed="rId5">
            <a:extLst>
              <a:ext uri="{28A0092B-C50C-407E-A947-70E740481C1C}">
                <a14:useLocalDpi xmlns:a14="http://schemas.microsoft.com/office/drawing/2010/main" val="0"/>
              </a:ext>
            </a:extLst>
          </a:blip>
          <a:srcRect l="12665" r="1" b="1"/>
          <a:stretch/>
        </p:blipFill>
        <p:spPr>
          <a:xfrm>
            <a:off x="6328171" y="2592464"/>
            <a:ext cx="2560320" cy="3641752"/>
          </a:xfrm>
          <a:prstGeom prst="rect">
            <a:avLst/>
          </a:prstGeom>
        </p:spPr>
      </p:pic>
      <p:pic>
        <p:nvPicPr>
          <p:cNvPr id="1028" name="Picture 4" descr="A person in a suit holding a book&#10;&#10;Description automatically generated with medium confidence">
            <a:extLst>
              <a:ext uri="{FF2B5EF4-FFF2-40B4-BE49-F238E27FC236}">
                <a16:creationId xmlns:a16="http://schemas.microsoft.com/office/drawing/2014/main" id="{0060FB5D-AB8B-0BC2-DBD8-D566A2B7151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232" r="10705" b="1"/>
          <a:stretch/>
        </p:blipFill>
        <p:spPr bwMode="auto">
          <a:xfrm>
            <a:off x="9097324" y="2622610"/>
            <a:ext cx="2560320" cy="361160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A6C42D0-8BE1-A914-D734-751878B323B1}"/>
              </a:ext>
            </a:extLst>
          </p:cNvPr>
          <p:cNvSpPr txBox="1"/>
          <p:nvPr/>
        </p:nvSpPr>
        <p:spPr>
          <a:xfrm>
            <a:off x="243841" y="816864"/>
            <a:ext cx="11704317" cy="1323439"/>
          </a:xfrm>
          <a:prstGeom prst="rect">
            <a:avLst/>
          </a:prstGeom>
          <a:noFill/>
        </p:spPr>
        <p:txBody>
          <a:bodyPr wrap="square" rtlCol="0">
            <a:spAutoFit/>
          </a:bodyPr>
          <a:lstStyle/>
          <a:p>
            <a:pPr algn="ctr"/>
            <a:r>
              <a:rPr lang="en-GB" sz="4000" b="1" dirty="0">
                <a:solidFill>
                  <a:srgbClr val="002060"/>
                </a:solidFill>
              </a:rPr>
              <a:t>The Windrush Generation and their descendants have contributed so much… </a:t>
            </a:r>
          </a:p>
        </p:txBody>
      </p:sp>
    </p:spTree>
    <p:extLst>
      <p:ext uri="{BB962C8B-B14F-4D97-AF65-F5344CB8AC3E}">
        <p14:creationId xmlns:p14="http://schemas.microsoft.com/office/powerpoint/2010/main" val="3763445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3E9837D-2177-7128-2D99-D63D127A32CB}"/>
              </a:ext>
            </a:extLst>
          </p:cNvPr>
          <p:cNvSpPr txBox="1"/>
          <p:nvPr/>
        </p:nvSpPr>
        <p:spPr>
          <a:xfrm>
            <a:off x="4911308" y="3546543"/>
            <a:ext cx="3088257" cy="2862322"/>
          </a:xfrm>
          <a:prstGeom prst="rect">
            <a:avLst/>
          </a:prstGeom>
          <a:noFill/>
        </p:spPr>
        <p:txBody>
          <a:bodyPr wrap="square">
            <a:spAutoFit/>
          </a:bodyPr>
          <a:lstStyle/>
          <a:p>
            <a:endParaRPr lang="en-US" dirty="0"/>
          </a:p>
          <a:p>
            <a:r>
              <a:rPr lang="en-US" sz="2400" b="1" dirty="0"/>
              <a:t>This is Charles</a:t>
            </a:r>
          </a:p>
          <a:p>
            <a:r>
              <a:rPr lang="en-US" sz="2400" dirty="0"/>
              <a:t>Pamela’s younger brother</a:t>
            </a:r>
          </a:p>
          <a:p>
            <a:r>
              <a:rPr lang="en-US" sz="2400" dirty="0"/>
              <a:t>Born in England</a:t>
            </a:r>
          </a:p>
          <a:p>
            <a:r>
              <a:rPr lang="en-US" sz="2400" dirty="0"/>
              <a:t>Worked for Bradford Council</a:t>
            </a:r>
          </a:p>
          <a:p>
            <a:endParaRPr lang="en-US" dirty="0"/>
          </a:p>
        </p:txBody>
      </p:sp>
      <p:pic>
        <p:nvPicPr>
          <p:cNvPr id="7" name="Picture 6">
            <a:extLst>
              <a:ext uri="{FF2B5EF4-FFF2-40B4-BE49-F238E27FC236}">
                <a16:creationId xmlns:a16="http://schemas.microsoft.com/office/drawing/2014/main" id="{B9193681-376C-5D9B-72A2-07FFE2EA25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733" y="481530"/>
            <a:ext cx="2899542" cy="3034405"/>
          </a:xfrm>
          <a:prstGeom prst="rect">
            <a:avLst/>
          </a:prstGeom>
          <a:ln>
            <a:solidFill>
              <a:schemeClr val="tx1"/>
            </a:solidFill>
          </a:ln>
        </p:spPr>
      </p:pic>
      <p:sp>
        <p:nvSpPr>
          <p:cNvPr id="9" name="TextBox 8">
            <a:extLst>
              <a:ext uri="{FF2B5EF4-FFF2-40B4-BE49-F238E27FC236}">
                <a16:creationId xmlns:a16="http://schemas.microsoft.com/office/drawing/2014/main" id="{CB889E53-0B61-864B-1F6B-FF735476DAA2}"/>
              </a:ext>
            </a:extLst>
          </p:cNvPr>
          <p:cNvSpPr txBox="1"/>
          <p:nvPr/>
        </p:nvSpPr>
        <p:spPr>
          <a:xfrm>
            <a:off x="498732" y="3775087"/>
            <a:ext cx="3693705" cy="3046988"/>
          </a:xfrm>
          <a:prstGeom prst="rect">
            <a:avLst/>
          </a:prstGeom>
          <a:noFill/>
        </p:spPr>
        <p:txBody>
          <a:bodyPr wrap="square">
            <a:spAutoFit/>
          </a:bodyPr>
          <a:lstStyle/>
          <a:p>
            <a:r>
              <a:rPr lang="en-US" sz="2400" b="1" dirty="0"/>
              <a:t>This is Pamela</a:t>
            </a:r>
          </a:p>
          <a:p>
            <a:r>
              <a:rPr lang="en-US" sz="2400" dirty="0"/>
              <a:t>Born in Jamaica</a:t>
            </a:r>
          </a:p>
          <a:p>
            <a:r>
              <a:rPr lang="en-US" sz="2400" dirty="0"/>
              <a:t>She started school in Jamaica and  her parents moved to England first. </a:t>
            </a:r>
          </a:p>
          <a:p>
            <a:r>
              <a:rPr lang="en-US" sz="2400" dirty="0"/>
              <a:t>Moved to Bradford and became a residential youth worker. </a:t>
            </a:r>
          </a:p>
        </p:txBody>
      </p:sp>
      <p:pic>
        <p:nvPicPr>
          <p:cNvPr id="11" name="Picture 10">
            <a:extLst>
              <a:ext uri="{FF2B5EF4-FFF2-40B4-BE49-F238E27FC236}">
                <a16:creationId xmlns:a16="http://schemas.microsoft.com/office/drawing/2014/main" id="{B7E65177-28B0-E285-B1EB-F1F18B04D950}"/>
              </a:ext>
            </a:extLst>
          </p:cNvPr>
          <p:cNvPicPr>
            <a:picLocks noChangeAspect="1"/>
          </p:cNvPicPr>
          <p:nvPr/>
        </p:nvPicPr>
        <p:blipFill rotWithShape="1">
          <a:blip r:embed="rId4">
            <a:extLst>
              <a:ext uri="{28A0092B-C50C-407E-A947-70E740481C1C}">
                <a14:useLocalDpi xmlns:a14="http://schemas.microsoft.com/office/drawing/2010/main" val="0"/>
              </a:ext>
            </a:extLst>
          </a:blip>
          <a:srcRect l="10022" r="7389"/>
          <a:stretch/>
        </p:blipFill>
        <p:spPr>
          <a:xfrm>
            <a:off x="4462118" y="618706"/>
            <a:ext cx="3278037" cy="2949131"/>
          </a:xfrm>
          <a:prstGeom prst="rect">
            <a:avLst/>
          </a:prstGeom>
          <a:ln>
            <a:solidFill>
              <a:schemeClr val="tx1"/>
            </a:solidFill>
          </a:ln>
        </p:spPr>
      </p:pic>
      <p:pic>
        <p:nvPicPr>
          <p:cNvPr id="13" name="Picture 12">
            <a:extLst>
              <a:ext uri="{FF2B5EF4-FFF2-40B4-BE49-F238E27FC236}">
                <a16:creationId xmlns:a16="http://schemas.microsoft.com/office/drawing/2014/main" id="{AEDEE3DB-B217-7782-EFA4-9DB45BE28A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03998" y="654846"/>
            <a:ext cx="2970086" cy="2876853"/>
          </a:xfrm>
          <a:prstGeom prst="rect">
            <a:avLst/>
          </a:prstGeom>
          <a:ln>
            <a:solidFill>
              <a:schemeClr val="tx1"/>
            </a:solidFill>
          </a:ln>
        </p:spPr>
      </p:pic>
      <p:sp>
        <p:nvSpPr>
          <p:cNvPr id="15" name="TextBox 14">
            <a:extLst>
              <a:ext uri="{FF2B5EF4-FFF2-40B4-BE49-F238E27FC236}">
                <a16:creationId xmlns:a16="http://schemas.microsoft.com/office/drawing/2014/main" id="{6A24D851-F450-96EC-85B6-22F40CF8D75D}"/>
              </a:ext>
            </a:extLst>
          </p:cNvPr>
          <p:cNvSpPr txBox="1"/>
          <p:nvPr/>
        </p:nvSpPr>
        <p:spPr>
          <a:xfrm>
            <a:off x="8803998" y="3894830"/>
            <a:ext cx="3088257" cy="2308324"/>
          </a:xfrm>
          <a:prstGeom prst="rect">
            <a:avLst/>
          </a:prstGeom>
          <a:noFill/>
        </p:spPr>
        <p:txBody>
          <a:bodyPr wrap="square">
            <a:spAutoFit/>
          </a:bodyPr>
          <a:lstStyle/>
          <a:p>
            <a:r>
              <a:rPr lang="en-US" sz="2400" b="1" dirty="0"/>
              <a:t>This is Sadie</a:t>
            </a:r>
          </a:p>
          <a:p>
            <a:r>
              <a:rPr lang="en-US" sz="2400" dirty="0"/>
              <a:t>Born in Jamaica</a:t>
            </a:r>
          </a:p>
          <a:p>
            <a:r>
              <a:rPr lang="en-US" sz="2400" dirty="0"/>
              <a:t>Moved to England in 1955 </a:t>
            </a:r>
          </a:p>
          <a:p>
            <a:r>
              <a:rPr lang="en-US" sz="2400" dirty="0"/>
              <a:t>Became a social worker in Nottingham</a:t>
            </a:r>
          </a:p>
        </p:txBody>
      </p:sp>
    </p:spTree>
    <p:extLst>
      <p:ext uri="{BB962C8B-B14F-4D97-AF65-F5344CB8AC3E}">
        <p14:creationId xmlns:p14="http://schemas.microsoft.com/office/powerpoint/2010/main" val="35070997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32B666F-8478-75A0-71F5-D046E9785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918" y="0"/>
            <a:ext cx="12067082" cy="7256943"/>
          </a:xfrm>
          <a:prstGeom prst="rect">
            <a:avLst/>
          </a:prstGeom>
        </p:spPr>
      </p:pic>
      <p:sp>
        <p:nvSpPr>
          <p:cNvPr id="7" name="TextBox 6">
            <a:extLst>
              <a:ext uri="{FF2B5EF4-FFF2-40B4-BE49-F238E27FC236}">
                <a16:creationId xmlns:a16="http://schemas.microsoft.com/office/drawing/2014/main" id="{884481B0-BD9F-8B9C-E4CA-B11799417F33}"/>
              </a:ext>
            </a:extLst>
          </p:cNvPr>
          <p:cNvSpPr txBox="1"/>
          <p:nvPr/>
        </p:nvSpPr>
        <p:spPr>
          <a:xfrm>
            <a:off x="1199213" y="2274838"/>
            <a:ext cx="3237875"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effectLst/>
                <a:uLnTx/>
                <a:uFillTx/>
                <a:latin typeface="Calibri" panose="020F0502020204030204"/>
                <a:ea typeface="+mn-ea"/>
                <a:cs typeface="+mn-cs"/>
              </a:rPr>
              <a:t>Talking with Windrush elders…</a:t>
            </a:r>
          </a:p>
        </p:txBody>
      </p:sp>
    </p:spTree>
    <p:extLst>
      <p:ext uri="{BB962C8B-B14F-4D97-AF65-F5344CB8AC3E}">
        <p14:creationId xmlns:p14="http://schemas.microsoft.com/office/powerpoint/2010/main" val="3221706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E5FEC-7BEC-00DE-7BE6-AD7E5F064D63}"/>
              </a:ext>
            </a:extLst>
          </p:cNvPr>
          <p:cNvSpPr>
            <a:spLocks noGrp="1"/>
          </p:cNvSpPr>
          <p:nvPr>
            <p:ph type="title"/>
          </p:nvPr>
        </p:nvSpPr>
        <p:spPr>
          <a:xfrm>
            <a:off x="600345" y="63289"/>
            <a:ext cx="4051461" cy="1325563"/>
          </a:xfrm>
        </p:spPr>
        <p:txBody>
          <a:bodyPr/>
          <a:lstStyle/>
          <a:p>
            <a:r>
              <a:rPr lang="en-GB" b="1" dirty="0"/>
              <a:t>Don’t Give Up!</a:t>
            </a:r>
          </a:p>
        </p:txBody>
      </p:sp>
      <p:sp>
        <p:nvSpPr>
          <p:cNvPr id="4" name="TextBox 3">
            <a:extLst>
              <a:ext uri="{FF2B5EF4-FFF2-40B4-BE49-F238E27FC236}">
                <a16:creationId xmlns:a16="http://schemas.microsoft.com/office/drawing/2014/main" id="{42C0B802-E9AB-974B-9823-8CE58CEBCD56}"/>
              </a:ext>
            </a:extLst>
          </p:cNvPr>
          <p:cNvSpPr txBox="1"/>
          <p:nvPr/>
        </p:nvSpPr>
        <p:spPr>
          <a:xfrm>
            <a:off x="7242729" y="4020484"/>
            <a:ext cx="4504977" cy="2246769"/>
          </a:xfrm>
          <a:prstGeom prst="rect">
            <a:avLst/>
          </a:prstGeom>
          <a:noFill/>
        </p:spPr>
        <p:txBody>
          <a:bodyPr wrap="square" rtlCol="0">
            <a:spAutoFit/>
          </a:bodyPr>
          <a:lstStyle/>
          <a:p>
            <a:endParaRPr lang="en-US" sz="2800" dirty="0"/>
          </a:p>
          <a:p>
            <a:r>
              <a:rPr lang="en-US" sz="2800" dirty="0"/>
              <a:t>“I didn’t know anything about racism until I got to the UK”</a:t>
            </a:r>
          </a:p>
          <a:p>
            <a:endParaRPr lang="en-US" sz="2800" b="1" dirty="0"/>
          </a:p>
          <a:p>
            <a:r>
              <a:rPr lang="en-US" sz="2800" b="1" dirty="0"/>
              <a:t>Veronica Benjamin</a:t>
            </a:r>
          </a:p>
        </p:txBody>
      </p:sp>
      <p:pic>
        <p:nvPicPr>
          <p:cNvPr id="6" name="Picture 5">
            <a:extLst>
              <a:ext uri="{FF2B5EF4-FFF2-40B4-BE49-F238E27FC236}">
                <a16:creationId xmlns:a16="http://schemas.microsoft.com/office/drawing/2014/main" id="{A3848D7C-83A3-D3F4-B691-37F3EE37EC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0435" y="922604"/>
            <a:ext cx="1951346" cy="2506396"/>
          </a:xfrm>
          <a:prstGeom prst="rect">
            <a:avLst/>
          </a:prstGeom>
        </p:spPr>
      </p:pic>
      <p:sp>
        <p:nvSpPr>
          <p:cNvPr id="8" name="TextBox 7">
            <a:extLst>
              <a:ext uri="{FF2B5EF4-FFF2-40B4-BE49-F238E27FC236}">
                <a16:creationId xmlns:a16="http://schemas.microsoft.com/office/drawing/2014/main" id="{586CC19C-3111-C3B6-E758-8D30DC3619F0}"/>
              </a:ext>
            </a:extLst>
          </p:cNvPr>
          <p:cNvSpPr txBox="1"/>
          <p:nvPr/>
        </p:nvSpPr>
        <p:spPr>
          <a:xfrm>
            <a:off x="9039139" y="1067806"/>
            <a:ext cx="3641814" cy="2646878"/>
          </a:xfrm>
          <a:prstGeom prst="rect">
            <a:avLst/>
          </a:prstGeom>
          <a:noFill/>
        </p:spPr>
        <p:txBody>
          <a:bodyPr wrap="square">
            <a:spAutoFit/>
          </a:bodyPr>
          <a:lstStyle/>
          <a:p>
            <a:endParaRPr lang="en-US" dirty="0"/>
          </a:p>
          <a:p>
            <a:r>
              <a:rPr lang="en-US" sz="2800" dirty="0"/>
              <a:t>“I used to see signs saying ‘No blacks’”</a:t>
            </a:r>
          </a:p>
          <a:p>
            <a:endParaRPr lang="en-US" sz="2800" b="1" dirty="0"/>
          </a:p>
          <a:p>
            <a:r>
              <a:rPr lang="en-US" sz="2800" b="1" dirty="0"/>
              <a:t>Evadne Harris</a:t>
            </a:r>
          </a:p>
          <a:p>
            <a:endParaRPr lang="en-US" dirty="0"/>
          </a:p>
          <a:p>
            <a:endParaRPr lang="en-US" dirty="0"/>
          </a:p>
        </p:txBody>
      </p:sp>
      <p:pic>
        <p:nvPicPr>
          <p:cNvPr id="10" name="Picture 9">
            <a:extLst>
              <a:ext uri="{FF2B5EF4-FFF2-40B4-BE49-F238E27FC236}">
                <a16:creationId xmlns:a16="http://schemas.microsoft.com/office/drawing/2014/main" id="{9DBE9D8B-E2D0-968A-1BD3-6535E06FEE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1517" y="1069451"/>
            <a:ext cx="1951345" cy="2467877"/>
          </a:xfrm>
          <a:prstGeom prst="rect">
            <a:avLst/>
          </a:prstGeom>
        </p:spPr>
      </p:pic>
      <p:sp>
        <p:nvSpPr>
          <p:cNvPr id="12" name="TextBox 11">
            <a:extLst>
              <a:ext uri="{FF2B5EF4-FFF2-40B4-BE49-F238E27FC236}">
                <a16:creationId xmlns:a16="http://schemas.microsoft.com/office/drawing/2014/main" id="{63AF39A2-F235-2020-531D-F58C11A0C637}"/>
              </a:ext>
            </a:extLst>
          </p:cNvPr>
          <p:cNvSpPr txBox="1"/>
          <p:nvPr/>
        </p:nvSpPr>
        <p:spPr>
          <a:xfrm>
            <a:off x="536171" y="3697319"/>
            <a:ext cx="3855282" cy="1815882"/>
          </a:xfrm>
          <a:prstGeom prst="rect">
            <a:avLst/>
          </a:prstGeom>
          <a:noFill/>
        </p:spPr>
        <p:txBody>
          <a:bodyPr wrap="square">
            <a:spAutoFit/>
          </a:bodyPr>
          <a:lstStyle/>
          <a:p>
            <a:r>
              <a:rPr lang="en-US" sz="2800" dirty="0"/>
              <a:t>“It was so cold, I wanted to go back home” </a:t>
            </a:r>
          </a:p>
          <a:p>
            <a:endParaRPr lang="en-US" sz="2800" dirty="0"/>
          </a:p>
          <a:p>
            <a:r>
              <a:rPr lang="en-US" sz="2800" b="1" dirty="0"/>
              <a:t>Stanford </a:t>
            </a:r>
            <a:r>
              <a:rPr lang="en-US" sz="2800" b="1" dirty="0" err="1"/>
              <a:t>Ilry</a:t>
            </a:r>
            <a:r>
              <a:rPr lang="en-US" sz="2800" b="1" dirty="0"/>
              <a:t> King</a:t>
            </a:r>
          </a:p>
        </p:txBody>
      </p:sp>
      <p:pic>
        <p:nvPicPr>
          <p:cNvPr id="14" name="Picture 13">
            <a:extLst>
              <a:ext uri="{FF2B5EF4-FFF2-40B4-BE49-F238E27FC236}">
                <a16:creationId xmlns:a16="http://schemas.microsoft.com/office/drawing/2014/main" id="{4D9A2C5A-DDBF-FE2A-D42D-A8CD888CF0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51806" y="4202456"/>
            <a:ext cx="2330570" cy="1892397"/>
          </a:xfrm>
          <a:prstGeom prst="rect">
            <a:avLst/>
          </a:prstGeom>
        </p:spPr>
      </p:pic>
    </p:spTree>
    <p:extLst>
      <p:ext uri="{BB962C8B-B14F-4D97-AF65-F5344CB8AC3E}">
        <p14:creationId xmlns:p14="http://schemas.microsoft.com/office/powerpoint/2010/main" val="15403826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C0CD7-447E-D81A-ED1C-B6C1DF5ED1A5}"/>
              </a:ext>
            </a:extLst>
          </p:cNvPr>
          <p:cNvSpPr>
            <a:spLocks noGrp="1"/>
          </p:cNvSpPr>
          <p:nvPr>
            <p:ph type="title"/>
          </p:nvPr>
        </p:nvSpPr>
        <p:spPr>
          <a:xfrm>
            <a:off x="3247244" y="0"/>
            <a:ext cx="5697512" cy="930710"/>
          </a:xfrm>
        </p:spPr>
        <p:txBody>
          <a:bodyPr/>
          <a:lstStyle/>
          <a:p>
            <a:r>
              <a:rPr lang="en-GB" b="1" dirty="0"/>
              <a:t>The Windrush </a:t>
            </a:r>
            <a:r>
              <a:rPr lang="en-GB" b="1" dirty="0">
                <a:solidFill>
                  <a:schemeClr val="accent1"/>
                </a:solidFill>
              </a:rPr>
              <a:t>Scandal</a:t>
            </a:r>
          </a:p>
        </p:txBody>
      </p:sp>
      <p:sp>
        <p:nvSpPr>
          <p:cNvPr id="7" name="TextBox 6">
            <a:extLst>
              <a:ext uri="{FF2B5EF4-FFF2-40B4-BE49-F238E27FC236}">
                <a16:creationId xmlns:a16="http://schemas.microsoft.com/office/drawing/2014/main" id="{3EB0C327-1F35-4358-D508-1461CD209362}"/>
              </a:ext>
            </a:extLst>
          </p:cNvPr>
          <p:cNvSpPr txBox="1"/>
          <p:nvPr/>
        </p:nvSpPr>
        <p:spPr>
          <a:xfrm>
            <a:off x="624839" y="824030"/>
            <a:ext cx="10588427" cy="64325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u="none" strike="noStrike" kern="1200" cap="none" spc="0" normalizeH="0" baseline="0" noProof="0" dirty="0">
                <a:ln>
                  <a:noFill/>
                </a:ln>
                <a:solidFill>
                  <a:schemeClr val="accent1"/>
                </a:solidFill>
                <a:effectLst/>
                <a:uLnTx/>
                <a:uFillTx/>
                <a:latin typeface="Calibri" panose="020F0502020204030204"/>
                <a:ea typeface="+mn-ea"/>
                <a:cs typeface="+mn-cs"/>
              </a:rPr>
              <a:t>The people in the Windrush generation were British subjects and had the right to come to the UK when they travelled.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u="none" strike="noStrike" kern="1200" cap="none" spc="0" normalizeH="0" baseline="0" noProof="0" dirty="0">
              <a:ln>
                <a:noFill/>
              </a:ln>
              <a:solidFill>
                <a:prstClr val="black"/>
              </a:solidFill>
              <a:effectLst/>
              <a:uLnTx/>
              <a:uFillTx/>
              <a:latin typeface="Calibri" panose="020F0502020204030204"/>
              <a:ea typeface="+mn-ea"/>
              <a:cs typeface="+mn-cs"/>
            </a:endParaRPr>
          </a:p>
          <a:p>
            <a:pPr>
              <a:defRPr/>
            </a:pPr>
            <a:r>
              <a:rPr lang="en-US" sz="2600" dirty="0">
                <a:solidFill>
                  <a:srgbClr val="041205"/>
                </a:solidFill>
              </a:rPr>
              <a:t>‘After years of living in the UK, people from the Windrush Generation  started to face problems again, in what we now know as the </a:t>
            </a:r>
            <a:r>
              <a:rPr lang="en-US" sz="2600" b="1" dirty="0">
                <a:solidFill>
                  <a:srgbClr val="041205"/>
                </a:solidFill>
              </a:rPr>
              <a:t>Windrush Scandal</a:t>
            </a:r>
            <a:r>
              <a:rPr lang="en-US" sz="2600" dirty="0">
                <a:solidFill>
                  <a:srgbClr val="041205"/>
                </a:solidFill>
              </a:rPr>
              <a:t>…’</a:t>
            </a:r>
          </a:p>
          <a:p>
            <a:pPr>
              <a:defRPr/>
            </a:pPr>
            <a:endParaRPr lang="en-US" sz="2600" dirty="0">
              <a:solidFill>
                <a:srgbClr val="041205"/>
              </a:solidFill>
            </a:endParaRPr>
          </a:p>
          <a:p>
            <a:pPr>
              <a:defRPr/>
            </a:pPr>
            <a:r>
              <a:rPr lang="en-US" sz="2600" dirty="0">
                <a:solidFill>
                  <a:srgbClr val="041205"/>
                </a:solidFill>
              </a:rPr>
              <a:t> ‘They were told they were not British citizens after all because they did not possess the correct paperwork and might be forced to go back to the Caribbean. After living and working in the UK for decades, this was upsetting and unexpected as they had worked so hard to help the UK.’</a:t>
            </a:r>
            <a:endParaRPr lang="en-US" sz="2600" dirty="0">
              <a:solidFill>
                <a:prstClr val="black"/>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u="none" strike="noStrike" kern="1200" cap="none" spc="0" normalizeH="0" baseline="0" noProof="0" dirty="0">
                <a:ln>
                  <a:noFill/>
                </a:ln>
                <a:solidFill>
                  <a:prstClr val="black"/>
                </a:solidFill>
                <a:effectLst/>
                <a:uLnTx/>
                <a:uFillTx/>
                <a:latin typeface="Calibri" panose="020F0502020204030204"/>
                <a:ea typeface="+mn-ea"/>
                <a:cs typeface="+mn-cs"/>
              </a:rPr>
              <a:t>‘In April 2018, the UK government apologized and promised it would help anyone who was affected’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Source: https://windrush-monument.levellingup.gov.uk/celebrating-the-windrush-generation/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50111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0471F-1F0A-AF71-14B1-7D46277B3FC6}"/>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5600" b="1" kern="1200">
                <a:solidFill>
                  <a:schemeClr val="tx1"/>
                </a:solidFill>
                <a:latin typeface="+mj-lt"/>
                <a:ea typeface="+mj-ea"/>
                <a:cs typeface="+mj-cs"/>
              </a:rPr>
              <a:t>The story of Windrush is our story…</a:t>
            </a:r>
          </a:p>
        </p:txBody>
      </p:sp>
      <p:pic>
        <p:nvPicPr>
          <p:cNvPr id="4" name="Picture 3" descr="Shape&#10;&#10;Description automatically generated">
            <a:extLst>
              <a:ext uri="{FF2B5EF4-FFF2-40B4-BE49-F238E27FC236}">
                <a16:creationId xmlns:a16="http://schemas.microsoft.com/office/drawing/2014/main" id="{3922459D-FD50-7BBF-D80C-EE3D6CD93034}"/>
              </a:ext>
            </a:extLst>
          </p:cNvPr>
          <p:cNvPicPr>
            <a:picLocks noChangeAspect="1"/>
          </p:cNvPicPr>
          <p:nvPr/>
        </p:nvPicPr>
        <p:blipFill rotWithShape="1">
          <a:blip r:embed="rId3">
            <a:extLst>
              <a:ext uri="{28A0092B-C50C-407E-A947-70E740481C1C}">
                <a14:useLocalDpi xmlns:a14="http://schemas.microsoft.com/office/drawing/2010/main" val="0"/>
              </a:ext>
            </a:extLst>
          </a:blip>
          <a:srcRect l="387" r="7662" b="-1"/>
          <a:stretch/>
        </p:blipFill>
        <p:spPr>
          <a:xfrm>
            <a:off x="4210692" y="214805"/>
            <a:ext cx="7781439" cy="6643196"/>
          </a:xfrm>
          <a:prstGeom prst="rect">
            <a:avLst/>
          </a:prstGeom>
        </p:spPr>
      </p:pic>
    </p:spTree>
    <p:extLst>
      <p:ext uri="{BB962C8B-B14F-4D97-AF65-F5344CB8AC3E}">
        <p14:creationId xmlns:p14="http://schemas.microsoft.com/office/powerpoint/2010/main" val="19657484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E5FEC-7BEC-00DE-7BE6-AD7E5F064D63}"/>
              </a:ext>
            </a:extLst>
          </p:cNvPr>
          <p:cNvSpPr>
            <a:spLocks noGrp="1"/>
          </p:cNvSpPr>
          <p:nvPr>
            <p:ph type="title"/>
          </p:nvPr>
        </p:nvSpPr>
        <p:spPr>
          <a:xfrm>
            <a:off x="600345" y="63289"/>
            <a:ext cx="6914360" cy="1325563"/>
          </a:xfrm>
        </p:spPr>
        <p:txBody>
          <a:bodyPr/>
          <a:lstStyle/>
          <a:p>
            <a:r>
              <a:rPr lang="en-GB" b="1" dirty="0"/>
              <a:t>Hopes and Advice</a:t>
            </a:r>
          </a:p>
        </p:txBody>
      </p:sp>
      <p:sp>
        <p:nvSpPr>
          <p:cNvPr id="4" name="TextBox 3">
            <a:extLst>
              <a:ext uri="{FF2B5EF4-FFF2-40B4-BE49-F238E27FC236}">
                <a16:creationId xmlns:a16="http://schemas.microsoft.com/office/drawing/2014/main" id="{42C0B802-E9AB-974B-9823-8CE58CEBCD56}"/>
              </a:ext>
            </a:extLst>
          </p:cNvPr>
          <p:cNvSpPr txBox="1"/>
          <p:nvPr/>
        </p:nvSpPr>
        <p:spPr>
          <a:xfrm>
            <a:off x="6785105" y="4118482"/>
            <a:ext cx="4504977" cy="1938992"/>
          </a:xfrm>
          <a:prstGeom prst="rect">
            <a:avLst/>
          </a:prstGeom>
          <a:noFill/>
        </p:spPr>
        <p:txBody>
          <a:bodyPr wrap="square" rtlCol="0">
            <a:spAutoFit/>
          </a:bodyPr>
          <a:lstStyle/>
          <a:p>
            <a:r>
              <a:rPr lang="en-US" sz="3200" i="1" dirty="0"/>
              <a:t>‘Set goals and work hard and follow your goals’ </a:t>
            </a:r>
          </a:p>
          <a:p>
            <a:r>
              <a:rPr lang="en-US" sz="2800" i="1" dirty="0"/>
              <a:t>                         </a:t>
            </a:r>
            <a:r>
              <a:rPr lang="en-US" sz="2800" dirty="0"/>
              <a:t>Lorna</a:t>
            </a:r>
          </a:p>
          <a:p>
            <a:endParaRPr lang="en-US" sz="2800" b="1" dirty="0"/>
          </a:p>
        </p:txBody>
      </p:sp>
      <p:sp>
        <p:nvSpPr>
          <p:cNvPr id="8" name="TextBox 7">
            <a:extLst>
              <a:ext uri="{FF2B5EF4-FFF2-40B4-BE49-F238E27FC236}">
                <a16:creationId xmlns:a16="http://schemas.microsoft.com/office/drawing/2014/main" id="{586CC19C-3111-C3B6-E758-8D30DC3619F0}"/>
              </a:ext>
            </a:extLst>
          </p:cNvPr>
          <p:cNvSpPr txBox="1"/>
          <p:nvPr/>
        </p:nvSpPr>
        <p:spPr>
          <a:xfrm>
            <a:off x="7105478" y="1025328"/>
            <a:ext cx="3641814" cy="1846659"/>
          </a:xfrm>
          <a:prstGeom prst="rect">
            <a:avLst/>
          </a:prstGeom>
          <a:noFill/>
        </p:spPr>
        <p:txBody>
          <a:bodyPr wrap="square">
            <a:spAutoFit/>
          </a:bodyPr>
          <a:lstStyle/>
          <a:p>
            <a:endParaRPr lang="en-US" dirty="0"/>
          </a:p>
          <a:p>
            <a:r>
              <a:rPr lang="en-US" sz="3200" b="0" i="1" dirty="0">
                <a:solidFill>
                  <a:srgbClr val="363636"/>
                </a:solidFill>
                <a:effectLst/>
                <a:latin typeface="quasimoda"/>
              </a:rPr>
              <a:t>‘Don’t Give Up</a:t>
            </a:r>
            <a:r>
              <a:rPr lang="en-US" sz="3200" i="1" dirty="0">
                <a:solidFill>
                  <a:srgbClr val="363636"/>
                </a:solidFill>
                <a:latin typeface="quasimoda"/>
              </a:rPr>
              <a:t>’ </a:t>
            </a:r>
          </a:p>
          <a:p>
            <a:r>
              <a:rPr lang="en-US" sz="2800" i="1" dirty="0">
                <a:solidFill>
                  <a:srgbClr val="363636"/>
                </a:solidFill>
                <a:latin typeface="quasimoda"/>
              </a:rPr>
              <a:t>           </a:t>
            </a:r>
            <a:r>
              <a:rPr lang="en-US" sz="2800" dirty="0">
                <a:solidFill>
                  <a:srgbClr val="363636"/>
                </a:solidFill>
                <a:latin typeface="quasimoda"/>
              </a:rPr>
              <a:t>Cynthia Rowe</a:t>
            </a:r>
            <a:endParaRPr lang="en-US" dirty="0"/>
          </a:p>
          <a:p>
            <a:endParaRPr lang="en-US" dirty="0"/>
          </a:p>
          <a:p>
            <a:endParaRPr lang="en-US" dirty="0"/>
          </a:p>
        </p:txBody>
      </p:sp>
      <p:sp>
        <p:nvSpPr>
          <p:cNvPr id="12" name="TextBox 11">
            <a:extLst>
              <a:ext uri="{FF2B5EF4-FFF2-40B4-BE49-F238E27FC236}">
                <a16:creationId xmlns:a16="http://schemas.microsoft.com/office/drawing/2014/main" id="{63AF39A2-F235-2020-531D-F58C11A0C637}"/>
              </a:ext>
            </a:extLst>
          </p:cNvPr>
          <p:cNvSpPr txBox="1"/>
          <p:nvPr/>
        </p:nvSpPr>
        <p:spPr>
          <a:xfrm>
            <a:off x="1008080" y="1388852"/>
            <a:ext cx="5087920" cy="6186309"/>
          </a:xfrm>
          <a:prstGeom prst="rect">
            <a:avLst/>
          </a:prstGeom>
          <a:noFill/>
        </p:spPr>
        <p:txBody>
          <a:bodyPr wrap="square">
            <a:spAutoFit/>
          </a:bodyPr>
          <a:lstStyle/>
          <a:p>
            <a:r>
              <a:rPr lang="en-US" sz="3200" i="1" dirty="0"/>
              <a:t>‘My hope for my grandchildren is that the first consideration will not be the </a:t>
            </a:r>
            <a:r>
              <a:rPr lang="en-US" sz="3200" i="1" dirty="0" err="1"/>
              <a:t>colour</a:t>
            </a:r>
            <a:r>
              <a:rPr lang="en-US" sz="3200" i="1" dirty="0"/>
              <a:t> of their skin and they’ll grow up in a fairer world ’           </a:t>
            </a:r>
            <a:r>
              <a:rPr lang="en-US" sz="2800" dirty="0"/>
              <a:t>Sadie</a:t>
            </a:r>
            <a:r>
              <a:rPr lang="en-GB" sz="2800" dirty="0">
                <a:effectLst/>
                <a:ea typeface="MS Mincho" panose="02020609040205080304" pitchFamily="49" charset="-128"/>
                <a:cs typeface="Times New Roman" panose="02020603050405020304" pitchFamily="18" charset="0"/>
              </a:rPr>
              <a:t> </a:t>
            </a:r>
          </a:p>
          <a:p>
            <a:endParaRPr lang="en-GB" sz="2800" dirty="0">
              <a:ea typeface="MS Mincho" panose="02020609040205080304" pitchFamily="49" charset="-128"/>
              <a:cs typeface="Times New Roman" panose="02020603050405020304" pitchFamily="18" charset="0"/>
            </a:endParaRPr>
          </a:p>
          <a:p>
            <a:r>
              <a:rPr lang="en-GB" sz="2800" dirty="0">
                <a:effectLst/>
                <a:ea typeface="MS Mincho" panose="02020609040205080304" pitchFamily="49" charset="-128"/>
                <a:cs typeface="Times New Roman" panose="02020603050405020304" pitchFamily="18" charset="0"/>
              </a:rPr>
              <a:t> </a:t>
            </a:r>
            <a:r>
              <a:rPr lang="en-GB" sz="3200" i="1" dirty="0">
                <a:effectLst/>
                <a:ea typeface="MS Mincho" panose="02020609040205080304" pitchFamily="49" charset="-128"/>
                <a:cs typeface="Times New Roman" panose="02020603050405020304" pitchFamily="18" charset="0"/>
              </a:rPr>
              <a:t>‘I also hope that they’ll be treated as ‘one of us’ and not ‘one of them’ </a:t>
            </a:r>
          </a:p>
          <a:p>
            <a:r>
              <a:rPr lang="en-GB" sz="2800" i="1" dirty="0">
                <a:ea typeface="MS Mincho" panose="02020609040205080304" pitchFamily="49" charset="-128"/>
                <a:cs typeface="Times New Roman" panose="02020603050405020304" pitchFamily="18" charset="0"/>
              </a:rPr>
              <a:t>                         </a:t>
            </a:r>
            <a:r>
              <a:rPr lang="en-GB" sz="2800" dirty="0">
                <a:effectLst/>
                <a:ea typeface="MS Mincho" panose="02020609040205080304" pitchFamily="49" charset="-128"/>
                <a:cs typeface="Times New Roman" panose="02020603050405020304" pitchFamily="18" charset="0"/>
              </a:rPr>
              <a:t>Sadie</a:t>
            </a:r>
          </a:p>
          <a:p>
            <a:r>
              <a:rPr lang="en-GB" sz="2800" dirty="0">
                <a:effectLst/>
                <a:ea typeface="MS Mincho" panose="02020609040205080304" pitchFamily="49" charset="-128"/>
                <a:cs typeface="Times New Roman" panose="02020603050405020304" pitchFamily="18" charset="0"/>
              </a:rPr>
              <a:t> </a:t>
            </a:r>
          </a:p>
          <a:p>
            <a:endParaRPr lang="en-US" sz="2800" b="1" dirty="0"/>
          </a:p>
        </p:txBody>
      </p:sp>
    </p:spTree>
    <p:extLst>
      <p:ext uri="{BB962C8B-B14F-4D97-AF65-F5344CB8AC3E}">
        <p14:creationId xmlns:p14="http://schemas.microsoft.com/office/powerpoint/2010/main" val="10896736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170E18D-4CF3-C49E-AA8A-BF4E745AB266}"/>
              </a:ext>
            </a:extLst>
          </p:cNvPr>
          <p:cNvSpPr/>
          <p:nvPr/>
        </p:nvSpPr>
        <p:spPr>
          <a:xfrm>
            <a:off x="749808" y="1243584"/>
            <a:ext cx="3273552" cy="3621024"/>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13" name="Picture 12">
            <a:extLst>
              <a:ext uri="{FF2B5EF4-FFF2-40B4-BE49-F238E27FC236}">
                <a16:creationId xmlns:a16="http://schemas.microsoft.com/office/drawing/2014/main" id="{3352DB88-52B1-E673-23A5-846A5AF8C1D3}"/>
              </a:ext>
            </a:extLst>
          </p:cNvPr>
          <p:cNvPicPr>
            <a:picLocks noChangeAspect="1"/>
          </p:cNvPicPr>
          <p:nvPr/>
        </p:nvPicPr>
        <p:blipFill>
          <a:blip r:embed="rId3"/>
          <a:stretch>
            <a:fillRect/>
          </a:stretch>
        </p:blipFill>
        <p:spPr>
          <a:xfrm>
            <a:off x="1370173" y="820401"/>
            <a:ext cx="9451653" cy="5217198"/>
          </a:xfrm>
          <a:prstGeom prst="rect">
            <a:avLst/>
          </a:prstGeom>
        </p:spPr>
      </p:pic>
    </p:spTree>
    <p:extLst>
      <p:ext uri="{BB962C8B-B14F-4D97-AF65-F5344CB8AC3E}">
        <p14:creationId xmlns:p14="http://schemas.microsoft.com/office/powerpoint/2010/main" val="42862555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7612C-DFE5-7685-293F-26B7B40B147F}"/>
              </a:ext>
            </a:extLst>
          </p:cNvPr>
          <p:cNvSpPr>
            <a:spLocks noGrp="1"/>
          </p:cNvSpPr>
          <p:nvPr>
            <p:ph type="title"/>
          </p:nvPr>
        </p:nvSpPr>
        <p:spPr>
          <a:xfrm>
            <a:off x="256032" y="2096233"/>
            <a:ext cx="11670634" cy="4066823"/>
          </a:xfrm>
        </p:spPr>
        <p:txBody>
          <a:bodyPr>
            <a:normAutofit fontScale="90000"/>
          </a:bodyPr>
          <a:lstStyle/>
          <a:p>
            <a:pPr>
              <a:lnSpc>
                <a:spcPct val="150000"/>
              </a:lnSpc>
            </a:pPr>
            <a:r>
              <a:rPr lang="en-GB" sz="3100" b="1" dirty="0">
                <a:latin typeface="+mn-lt"/>
              </a:rPr>
              <a:t>Four Possible Student Activities</a:t>
            </a:r>
            <a:br>
              <a:rPr lang="en-GB" sz="3100" dirty="0">
                <a:latin typeface="+mn-lt"/>
              </a:rPr>
            </a:br>
            <a:r>
              <a:rPr lang="en-GB" sz="3100" dirty="0">
                <a:solidFill>
                  <a:srgbClr val="EFA011"/>
                </a:solidFill>
                <a:latin typeface="+mn-lt"/>
              </a:rPr>
              <a:t>1. Preparing Questions for a Windrush visitor to your school – or making notes about the Windrush video available. </a:t>
            </a:r>
            <a:br>
              <a:rPr lang="en-GB" sz="3100" dirty="0">
                <a:latin typeface="+mn-lt"/>
              </a:rPr>
            </a:br>
            <a:r>
              <a:rPr lang="en-GB" sz="3100" dirty="0">
                <a:solidFill>
                  <a:srgbClr val="008080"/>
                </a:solidFill>
                <a:latin typeface="+mn-lt"/>
              </a:rPr>
              <a:t>2. Creating a Migration Tree display – following family or local heritage research</a:t>
            </a:r>
            <a:br>
              <a:rPr lang="en-GB" sz="3100" dirty="0">
                <a:latin typeface="+mn-lt"/>
              </a:rPr>
            </a:br>
            <a:r>
              <a:rPr lang="en-GB" sz="3100" dirty="0">
                <a:solidFill>
                  <a:schemeClr val="accent1">
                    <a:lumMod val="75000"/>
                  </a:schemeClr>
                </a:solidFill>
                <a:latin typeface="+mn-lt"/>
              </a:rPr>
              <a:t>3. Questions on the importance of Windrush</a:t>
            </a:r>
            <a:br>
              <a:rPr lang="en-GB" sz="3100" dirty="0">
                <a:latin typeface="+mn-lt"/>
              </a:rPr>
            </a:br>
            <a:r>
              <a:rPr lang="en-GB" sz="3100" dirty="0">
                <a:solidFill>
                  <a:srgbClr val="7030A0"/>
                </a:solidFill>
                <a:latin typeface="+mn-lt"/>
              </a:rPr>
              <a:t>4. Writing a poem – Away from home</a:t>
            </a:r>
            <a:br>
              <a:rPr lang="en-GB" sz="3100" dirty="0">
                <a:latin typeface="+mn-lt"/>
              </a:rPr>
            </a:br>
            <a:r>
              <a:rPr lang="en-GB" sz="3100" dirty="0">
                <a:latin typeface="+mn-lt"/>
              </a:rPr>
              <a:t> </a:t>
            </a:r>
            <a:br>
              <a:rPr lang="en-GB" sz="3100" dirty="0">
                <a:latin typeface="+mn-lt"/>
              </a:rPr>
            </a:br>
            <a:endParaRPr lang="en-GB" dirty="0"/>
          </a:p>
        </p:txBody>
      </p:sp>
      <p:sp>
        <p:nvSpPr>
          <p:cNvPr id="3" name="TextBox 2">
            <a:extLst>
              <a:ext uri="{FF2B5EF4-FFF2-40B4-BE49-F238E27FC236}">
                <a16:creationId xmlns:a16="http://schemas.microsoft.com/office/drawing/2014/main" id="{5C90D817-5B92-E70C-A8A4-804CFFA6AE18}"/>
              </a:ext>
            </a:extLst>
          </p:cNvPr>
          <p:cNvSpPr txBox="1"/>
          <p:nvPr/>
        </p:nvSpPr>
        <p:spPr>
          <a:xfrm>
            <a:off x="5039290" y="360084"/>
            <a:ext cx="3294993" cy="461665"/>
          </a:xfrm>
          <a:prstGeom prst="rect">
            <a:avLst/>
          </a:prstGeom>
          <a:noFill/>
        </p:spPr>
        <p:txBody>
          <a:bodyPr wrap="square" rtlCol="0">
            <a:spAutoFit/>
          </a:bodyPr>
          <a:lstStyle/>
          <a:p>
            <a:r>
              <a:rPr lang="en-GB" sz="2400" dirty="0"/>
              <a:t>Teacher Notes: </a:t>
            </a:r>
          </a:p>
        </p:txBody>
      </p:sp>
    </p:spTree>
    <p:extLst>
      <p:ext uri="{BB962C8B-B14F-4D97-AF65-F5344CB8AC3E}">
        <p14:creationId xmlns:p14="http://schemas.microsoft.com/office/powerpoint/2010/main" val="27997096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B1333-C974-B057-76F1-EEE884767615}"/>
              </a:ext>
            </a:extLst>
          </p:cNvPr>
          <p:cNvSpPr>
            <a:spLocks noGrp="1"/>
          </p:cNvSpPr>
          <p:nvPr>
            <p:ph type="title"/>
          </p:nvPr>
        </p:nvSpPr>
        <p:spPr>
          <a:xfrm>
            <a:off x="838200" y="1974469"/>
            <a:ext cx="10515600" cy="1325563"/>
          </a:xfrm>
        </p:spPr>
        <p:txBody>
          <a:bodyPr/>
          <a:lstStyle/>
          <a:p>
            <a:r>
              <a:rPr lang="en-GB" dirty="0"/>
              <a:t>ACTIVITY </a:t>
            </a:r>
          </a:p>
        </p:txBody>
      </p:sp>
      <p:pic>
        <p:nvPicPr>
          <p:cNvPr id="3" name="Picture 2">
            <a:extLst>
              <a:ext uri="{FF2B5EF4-FFF2-40B4-BE49-F238E27FC236}">
                <a16:creationId xmlns:a16="http://schemas.microsoft.com/office/drawing/2014/main" id="{04D81562-9DDE-E0B8-847B-3B31B32274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7251" y="787337"/>
            <a:ext cx="8453895" cy="5541264"/>
          </a:xfrm>
          <a:prstGeom prst="rect">
            <a:avLst/>
          </a:prstGeom>
        </p:spPr>
      </p:pic>
    </p:spTree>
    <p:extLst>
      <p:ext uri="{BB962C8B-B14F-4D97-AF65-F5344CB8AC3E}">
        <p14:creationId xmlns:p14="http://schemas.microsoft.com/office/powerpoint/2010/main" val="1113099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5" name="Rectangle 1030">
            <a:extLst>
              <a:ext uri="{FF2B5EF4-FFF2-40B4-BE49-F238E27FC236}">
                <a16:creationId xmlns:a16="http://schemas.microsoft.com/office/drawing/2014/main" id="{B7BD7FCF-A254-4A97-A15C-319B676226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6" name="Freeform: Shape 1032">
            <a:extLst>
              <a:ext uri="{FF2B5EF4-FFF2-40B4-BE49-F238E27FC236}">
                <a16:creationId xmlns:a16="http://schemas.microsoft.com/office/drawing/2014/main" id="{52FFAF72-6204-4676-9C6F-9A4CC4D91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B23EA0F-F49A-7C7D-3BF2-5E0B4C7BDAC5}"/>
              </a:ext>
            </a:extLst>
          </p:cNvPr>
          <p:cNvSpPr>
            <a:spLocks noGrp="1"/>
          </p:cNvSpPr>
          <p:nvPr>
            <p:ph type="title"/>
          </p:nvPr>
        </p:nvSpPr>
        <p:spPr>
          <a:xfrm>
            <a:off x="643467" y="2652498"/>
            <a:ext cx="4620584" cy="1553004"/>
          </a:xfrm>
        </p:spPr>
        <p:txBody>
          <a:bodyPr vert="horz" lIns="91440" tIns="45720" rIns="91440" bIns="45720" rtlCol="0" anchor="b">
            <a:normAutofit/>
          </a:bodyPr>
          <a:lstStyle/>
          <a:p>
            <a:r>
              <a:rPr lang="en-US" b="1" kern="1200" dirty="0">
                <a:solidFill>
                  <a:srgbClr val="008080"/>
                </a:solidFill>
                <a:latin typeface="+mj-lt"/>
                <a:ea typeface="+mj-ea"/>
                <a:cs typeface="+mj-cs"/>
              </a:rPr>
              <a:t>Intergenerational</a:t>
            </a:r>
            <a:r>
              <a:rPr lang="en-US" b="1" kern="1200" dirty="0">
                <a:solidFill>
                  <a:schemeClr val="tx1"/>
                </a:solidFill>
                <a:latin typeface="+mj-lt"/>
                <a:ea typeface="+mj-ea"/>
                <a:cs typeface="+mj-cs"/>
              </a:rPr>
              <a:t> conversations…</a:t>
            </a:r>
          </a:p>
        </p:txBody>
      </p:sp>
      <p:pic>
        <p:nvPicPr>
          <p:cNvPr id="1026" name="Picture 2" descr="Chat, Multiple, Icon, Symbol, Message">
            <a:extLst>
              <a:ext uri="{FF2B5EF4-FFF2-40B4-BE49-F238E27FC236}">
                <a16:creationId xmlns:a16="http://schemas.microsoft.com/office/drawing/2014/main" id="{9F36594E-28D8-2DEC-17E5-9266D0245B3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606253" y="957860"/>
            <a:ext cx="4942280" cy="4942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6914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3CB10F59-E3E7-6111-65D0-CF1C76D1FFEF}"/>
              </a:ext>
            </a:extLst>
          </p:cNvPr>
          <p:cNvPicPr>
            <a:picLocks noChangeAspect="1"/>
          </p:cNvPicPr>
          <p:nvPr/>
        </p:nvPicPr>
        <p:blipFill rotWithShape="1">
          <a:blip r:embed="rId3">
            <a:extLst>
              <a:ext uri="{28A0092B-C50C-407E-A947-70E740481C1C}">
                <a14:useLocalDpi xmlns:a14="http://schemas.microsoft.com/office/drawing/2010/main" val="0"/>
              </a:ext>
            </a:extLst>
          </a:blip>
          <a:srcRect l="426" r="-1" b="-1"/>
          <a:stretch/>
        </p:blipFill>
        <p:spPr>
          <a:xfrm>
            <a:off x="20" y="1282"/>
            <a:ext cx="12191980" cy="6856718"/>
          </a:xfrm>
          <a:prstGeom prst="rect">
            <a:avLst/>
          </a:prstGeom>
        </p:spPr>
      </p:pic>
    </p:spTree>
    <p:extLst>
      <p:ext uri="{BB962C8B-B14F-4D97-AF65-F5344CB8AC3E}">
        <p14:creationId xmlns:p14="http://schemas.microsoft.com/office/powerpoint/2010/main" val="2826735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3781850F-9328-E09C-C087-D488DA79434F}"/>
              </a:ext>
            </a:extLst>
          </p:cNvPr>
          <p:cNvPicPr>
            <a:picLocks noChangeAspect="1"/>
          </p:cNvPicPr>
          <p:nvPr/>
        </p:nvPicPr>
        <p:blipFill rotWithShape="1">
          <a:blip r:embed="rId3">
            <a:extLst>
              <a:ext uri="{28A0092B-C50C-407E-A947-70E740481C1C}">
                <a14:useLocalDpi xmlns:a14="http://schemas.microsoft.com/office/drawing/2010/main" val="0"/>
              </a:ext>
            </a:extLst>
          </a:blip>
          <a:srcRect t="6119" r="24734" b="2971"/>
          <a:stretch/>
        </p:blipFill>
        <p:spPr>
          <a:xfrm>
            <a:off x="3523488" y="10"/>
            <a:ext cx="8668512" cy="6857990"/>
          </a:xfrm>
          <a:prstGeom prst="rect">
            <a:avLst/>
          </a:prstGeom>
        </p:spPr>
      </p:pic>
      <p:sp>
        <p:nvSpPr>
          <p:cNvPr id="14" name="Rectangle 13">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884481B0-BD9F-8B9C-E4CA-B11799417F33}"/>
              </a:ext>
            </a:extLst>
          </p:cNvPr>
          <p:cNvSpPr txBox="1"/>
          <p:nvPr/>
        </p:nvSpPr>
        <p:spPr>
          <a:xfrm>
            <a:off x="477981" y="1122363"/>
            <a:ext cx="4023360" cy="3204134"/>
          </a:xfrm>
          <a:prstGeom prst="rect">
            <a:avLst/>
          </a:prstGeom>
        </p:spPr>
        <p:txBody>
          <a:bodyPr vert="horz" lIns="91440" tIns="45720" rIns="91440" bIns="45720" rtlCol="0" anchor="b">
            <a:normAutofit/>
          </a:bodyPr>
          <a:lstStyle/>
          <a:p>
            <a:pPr marL="0" marR="0" lvl="0" indent="0" fontAlgn="auto">
              <a:lnSpc>
                <a:spcPct val="90000"/>
              </a:lnSpc>
              <a:spcBef>
                <a:spcPct val="0"/>
              </a:spcBef>
              <a:spcAft>
                <a:spcPts val="600"/>
              </a:spcAft>
              <a:buClrTx/>
              <a:buSzTx/>
              <a:tabLst/>
              <a:defRPr/>
            </a:pPr>
            <a:r>
              <a:rPr kumimoji="0" lang="en-US" sz="4800" b="1" i="0" u="none" strike="noStrike" cap="none" spc="0" normalizeH="0" baseline="0" noProof="0">
                <a:ln>
                  <a:noFill/>
                </a:ln>
                <a:effectLst/>
                <a:uLnTx/>
                <a:uFillTx/>
                <a:latin typeface="+mj-lt"/>
                <a:ea typeface="+mj-ea"/>
                <a:cs typeface="+mj-cs"/>
              </a:rPr>
              <a:t>Talking with Windrush elders…</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740881DD-55EE-3726-5B24-C92B0A812E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08504" y="910199"/>
            <a:ext cx="6066576" cy="2738257"/>
          </a:xfrm>
          <a:prstGeom prst="rect">
            <a:avLst/>
          </a:prstGeom>
        </p:spPr>
      </p:pic>
    </p:spTree>
    <p:extLst>
      <p:ext uri="{BB962C8B-B14F-4D97-AF65-F5344CB8AC3E}">
        <p14:creationId xmlns:p14="http://schemas.microsoft.com/office/powerpoint/2010/main" val="4153620637"/>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EDEE3DB-B217-7782-EFA4-9DB45BE28AC8}"/>
              </a:ext>
            </a:extLst>
          </p:cNvPr>
          <p:cNvPicPr>
            <a:picLocks noChangeAspect="1"/>
          </p:cNvPicPr>
          <p:nvPr/>
        </p:nvPicPr>
        <p:blipFill rotWithShape="1">
          <a:blip r:embed="rId3">
            <a:extLst>
              <a:ext uri="{28A0092B-C50C-407E-A947-70E740481C1C}">
                <a14:useLocalDpi xmlns:a14="http://schemas.microsoft.com/office/drawing/2010/main" val="0"/>
              </a:ext>
            </a:extLst>
          </a:blip>
          <a:srcRect l="3139" r="4" b="4"/>
          <a:stretch/>
        </p:blipFill>
        <p:spPr>
          <a:xfrm>
            <a:off x="1530522" y="1632879"/>
            <a:ext cx="2849586" cy="2849586"/>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11" name="Picture 10">
            <a:extLst>
              <a:ext uri="{FF2B5EF4-FFF2-40B4-BE49-F238E27FC236}">
                <a16:creationId xmlns:a16="http://schemas.microsoft.com/office/drawing/2014/main" id="{B7E65177-28B0-E285-B1EB-F1F18B04D950}"/>
              </a:ext>
            </a:extLst>
          </p:cNvPr>
          <p:cNvPicPr>
            <a:picLocks noChangeAspect="1"/>
          </p:cNvPicPr>
          <p:nvPr/>
        </p:nvPicPr>
        <p:blipFill rotWithShape="1">
          <a:blip r:embed="rId4">
            <a:extLst>
              <a:ext uri="{28A0092B-C50C-407E-A947-70E740481C1C}">
                <a14:useLocalDpi xmlns:a14="http://schemas.microsoft.com/office/drawing/2010/main" val="0"/>
              </a:ext>
            </a:extLst>
          </a:blip>
          <a:srcRect l="10875" r="14879" b="5"/>
          <a:stretch/>
        </p:blipFill>
        <p:spPr>
          <a:xfrm>
            <a:off x="4674471" y="1632879"/>
            <a:ext cx="2849586" cy="2849586"/>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7" name="Picture 6">
            <a:extLst>
              <a:ext uri="{FF2B5EF4-FFF2-40B4-BE49-F238E27FC236}">
                <a16:creationId xmlns:a16="http://schemas.microsoft.com/office/drawing/2014/main" id="{B9193681-376C-5D9B-72A2-07FFE2EA25D2}"/>
              </a:ext>
            </a:extLst>
          </p:cNvPr>
          <p:cNvPicPr>
            <a:picLocks noChangeAspect="1"/>
          </p:cNvPicPr>
          <p:nvPr/>
        </p:nvPicPr>
        <p:blipFill rotWithShape="1">
          <a:blip r:embed="rId5">
            <a:extLst>
              <a:ext uri="{28A0092B-C50C-407E-A947-70E740481C1C}">
                <a14:useLocalDpi xmlns:a14="http://schemas.microsoft.com/office/drawing/2010/main" val="0"/>
              </a:ext>
            </a:extLst>
          </a:blip>
          <a:srcRect t="317" r="-1" b="4126"/>
          <a:stretch/>
        </p:blipFill>
        <p:spPr>
          <a:xfrm>
            <a:off x="7818420" y="1632879"/>
            <a:ext cx="2849586" cy="2849586"/>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Tree>
    <p:extLst>
      <p:ext uri="{BB962C8B-B14F-4D97-AF65-F5344CB8AC3E}">
        <p14:creationId xmlns:p14="http://schemas.microsoft.com/office/powerpoint/2010/main" val="27091011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Rectangle 103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2" name="Rectangle 104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4" name="Rectangle 104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Free Thinking Thought vector and picture">
            <a:extLst>
              <a:ext uri="{FF2B5EF4-FFF2-40B4-BE49-F238E27FC236}">
                <a16:creationId xmlns:a16="http://schemas.microsoft.com/office/drawing/2014/main" id="{E2EC734E-8E8C-8A17-FDF3-9D1C4AAF1C8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3220784" y="457200"/>
            <a:ext cx="5750431" cy="59436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7B901C2-FBA5-9A14-E5D7-B3352EB68376}"/>
              </a:ext>
            </a:extLst>
          </p:cNvPr>
          <p:cNvSpPr txBox="1"/>
          <p:nvPr/>
        </p:nvSpPr>
        <p:spPr>
          <a:xfrm>
            <a:off x="4830860" y="1645653"/>
            <a:ext cx="2825117"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prstClr val="black"/>
                </a:solidFill>
                <a:effectLst/>
                <a:uLnTx/>
                <a:uFillTx/>
                <a:latin typeface="Calibri" panose="020F0502020204030204"/>
                <a:ea typeface="+mn-ea"/>
                <a:cs typeface="+mn-cs"/>
              </a:rPr>
              <a:t>Time to reflect…</a:t>
            </a:r>
          </a:p>
        </p:txBody>
      </p:sp>
    </p:spTree>
    <p:extLst>
      <p:ext uri="{BB962C8B-B14F-4D97-AF65-F5344CB8AC3E}">
        <p14:creationId xmlns:p14="http://schemas.microsoft.com/office/powerpoint/2010/main" val="13496665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89D3E0-BA02-41D3-B2AC-8FD6AA8939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DB1333-C974-B057-76F1-EEE884767615}"/>
              </a:ext>
            </a:extLst>
          </p:cNvPr>
          <p:cNvSpPr>
            <a:spLocks noGrp="1"/>
          </p:cNvSpPr>
          <p:nvPr>
            <p:ph type="title"/>
          </p:nvPr>
        </p:nvSpPr>
        <p:spPr>
          <a:xfrm>
            <a:off x="838200" y="557189"/>
            <a:ext cx="3966463" cy="5571900"/>
          </a:xfrm>
        </p:spPr>
        <p:txBody>
          <a:bodyPr anchor="ctr">
            <a:normAutofit/>
          </a:bodyPr>
          <a:lstStyle/>
          <a:p>
            <a:r>
              <a:rPr lang="en-GB" sz="5200"/>
              <a:t>ACTIVITY </a:t>
            </a:r>
          </a:p>
        </p:txBody>
      </p:sp>
      <p:pic>
        <p:nvPicPr>
          <p:cNvPr id="4" name="Picture 3">
            <a:extLst>
              <a:ext uri="{FF2B5EF4-FFF2-40B4-BE49-F238E27FC236}">
                <a16:creationId xmlns:a16="http://schemas.microsoft.com/office/drawing/2014/main" id="{6DB25E59-CBE2-7D87-ED58-9254897253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2783" y="1323010"/>
            <a:ext cx="6833848" cy="4561593"/>
          </a:xfrm>
          <a:prstGeom prst="rect">
            <a:avLst/>
          </a:prstGeom>
        </p:spPr>
      </p:pic>
    </p:spTree>
    <p:extLst>
      <p:ext uri="{BB962C8B-B14F-4D97-AF65-F5344CB8AC3E}">
        <p14:creationId xmlns:p14="http://schemas.microsoft.com/office/powerpoint/2010/main" val="7476362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Free Tree Bare illustration and picture">
            <a:extLst>
              <a:ext uri="{FF2B5EF4-FFF2-40B4-BE49-F238E27FC236}">
                <a16:creationId xmlns:a16="http://schemas.microsoft.com/office/drawing/2014/main" id="{97A562E0-F4E3-AF77-AA7B-0F50184948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3923" y="710144"/>
            <a:ext cx="4384155" cy="5437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83676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389D3E0-BA02-41D3-B2AC-8FD6AA8939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DB1333-C974-B057-76F1-EEE884767615}"/>
              </a:ext>
            </a:extLst>
          </p:cNvPr>
          <p:cNvSpPr>
            <a:spLocks noGrp="1"/>
          </p:cNvSpPr>
          <p:nvPr>
            <p:ph type="title"/>
          </p:nvPr>
        </p:nvSpPr>
        <p:spPr>
          <a:xfrm>
            <a:off x="838200" y="557189"/>
            <a:ext cx="3966463" cy="5571900"/>
          </a:xfrm>
        </p:spPr>
        <p:txBody>
          <a:bodyPr anchor="ctr">
            <a:normAutofit/>
          </a:bodyPr>
          <a:lstStyle/>
          <a:p>
            <a:r>
              <a:rPr lang="en-GB" sz="5200"/>
              <a:t>ACTIVITY </a:t>
            </a:r>
          </a:p>
        </p:txBody>
      </p:sp>
      <p:pic>
        <p:nvPicPr>
          <p:cNvPr id="3" name="Picture 2">
            <a:extLst>
              <a:ext uri="{FF2B5EF4-FFF2-40B4-BE49-F238E27FC236}">
                <a16:creationId xmlns:a16="http://schemas.microsoft.com/office/drawing/2014/main" id="{A0131390-7F94-394E-31E7-2F5F79B3C1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9936" y="927533"/>
            <a:ext cx="7495032" cy="5002933"/>
          </a:xfrm>
          <a:prstGeom prst="rect">
            <a:avLst/>
          </a:prstGeom>
        </p:spPr>
      </p:pic>
    </p:spTree>
    <p:extLst>
      <p:ext uri="{BB962C8B-B14F-4D97-AF65-F5344CB8AC3E}">
        <p14:creationId xmlns:p14="http://schemas.microsoft.com/office/powerpoint/2010/main" val="31652952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E33B7-5F96-0C61-6CFD-042D8E2E001A}"/>
              </a:ext>
            </a:extLst>
          </p:cNvPr>
          <p:cNvSpPr>
            <a:spLocks noGrp="1"/>
          </p:cNvSpPr>
          <p:nvPr>
            <p:ph type="title"/>
          </p:nvPr>
        </p:nvSpPr>
        <p:spPr>
          <a:xfrm>
            <a:off x="2277256" y="-18191"/>
            <a:ext cx="10515600" cy="1325563"/>
          </a:xfrm>
        </p:spPr>
        <p:txBody>
          <a:bodyPr/>
          <a:lstStyle/>
          <a:p>
            <a:r>
              <a:rPr lang="en-GB" b="1" dirty="0">
                <a:solidFill>
                  <a:schemeClr val="accent4">
                    <a:lumMod val="75000"/>
                  </a:schemeClr>
                </a:solidFill>
              </a:rPr>
              <a:t>Why </a:t>
            </a:r>
            <a:r>
              <a:rPr lang="en-GB" b="1" dirty="0"/>
              <a:t>are we celebrating </a:t>
            </a:r>
            <a:r>
              <a:rPr lang="en-GB" b="1" dirty="0">
                <a:solidFill>
                  <a:srgbClr val="00B050"/>
                </a:solidFill>
              </a:rPr>
              <a:t>Windrush</a:t>
            </a:r>
            <a:r>
              <a:rPr lang="en-GB" b="1" dirty="0"/>
              <a:t>? </a:t>
            </a:r>
          </a:p>
        </p:txBody>
      </p:sp>
      <p:sp>
        <p:nvSpPr>
          <p:cNvPr id="8" name="TextBox 7">
            <a:extLst>
              <a:ext uri="{FF2B5EF4-FFF2-40B4-BE49-F238E27FC236}">
                <a16:creationId xmlns:a16="http://schemas.microsoft.com/office/drawing/2014/main" id="{45E2418F-4860-F0EB-A699-E169095C755C}"/>
              </a:ext>
            </a:extLst>
          </p:cNvPr>
          <p:cNvSpPr txBox="1"/>
          <p:nvPr/>
        </p:nvSpPr>
        <p:spPr>
          <a:xfrm rot="20997677">
            <a:off x="1059800" y="4127387"/>
            <a:ext cx="5345331" cy="1938992"/>
          </a:xfrm>
          <a:prstGeom prst="rect">
            <a:avLst/>
          </a:prstGeom>
          <a:noFill/>
        </p:spPr>
        <p:txBody>
          <a:bodyPr wrap="square" rtlCol="0">
            <a:spAutoFit/>
          </a:bodyPr>
          <a:lstStyle/>
          <a:p>
            <a:endParaRPr lang="en-GB" sz="2400" b="1" dirty="0">
              <a:solidFill>
                <a:srgbClr val="00B0F0"/>
              </a:solidFill>
            </a:endParaRPr>
          </a:p>
          <a:p>
            <a:r>
              <a:rPr lang="en-GB" sz="2400" b="1" dirty="0">
                <a:solidFill>
                  <a:srgbClr val="00B0F0"/>
                </a:solidFill>
              </a:rPr>
              <a:t>What is the Windrush scandal? </a:t>
            </a:r>
          </a:p>
          <a:p>
            <a:endParaRPr lang="en-GB" sz="2400" b="1" dirty="0">
              <a:solidFill>
                <a:srgbClr val="00B0F0"/>
              </a:solidFill>
            </a:endParaRPr>
          </a:p>
          <a:p>
            <a:r>
              <a:rPr lang="en-GB" sz="2400" b="1" dirty="0">
                <a:solidFill>
                  <a:srgbClr val="00B0F0"/>
                </a:solidFill>
              </a:rPr>
              <a:t>Why do you think it is  important to celebrate Windrush?  </a:t>
            </a:r>
          </a:p>
        </p:txBody>
      </p:sp>
      <p:sp>
        <p:nvSpPr>
          <p:cNvPr id="4" name="TextBox 3">
            <a:extLst>
              <a:ext uri="{FF2B5EF4-FFF2-40B4-BE49-F238E27FC236}">
                <a16:creationId xmlns:a16="http://schemas.microsoft.com/office/drawing/2014/main" id="{4E43529A-21B3-4FEA-7410-87EACE903B07}"/>
              </a:ext>
            </a:extLst>
          </p:cNvPr>
          <p:cNvSpPr txBox="1"/>
          <p:nvPr/>
        </p:nvSpPr>
        <p:spPr>
          <a:xfrm rot="721751">
            <a:off x="6908164" y="1801381"/>
            <a:ext cx="6393304" cy="1938992"/>
          </a:xfrm>
          <a:prstGeom prst="rect">
            <a:avLst/>
          </a:prstGeom>
          <a:noFill/>
        </p:spPr>
        <p:txBody>
          <a:bodyPr wrap="square">
            <a:spAutoFit/>
          </a:bodyPr>
          <a:lstStyle/>
          <a:p>
            <a:r>
              <a:rPr lang="en-US" sz="2400" b="1" dirty="0">
                <a:solidFill>
                  <a:schemeClr val="accent6">
                    <a:lumMod val="75000"/>
                  </a:schemeClr>
                </a:solidFill>
              </a:rPr>
              <a:t>Where does the name come from? </a:t>
            </a:r>
          </a:p>
          <a:p>
            <a:endParaRPr lang="en-US" sz="2400" b="1" dirty="0">
              <a:solidFill>
                <a:schemeClr val="accent6">
                  <a:lumMod val="75000"/>
                </a:schemeClr>
              </a:solidFill>
            </a:endParaRPr>
          </a:p>
          <a:p>
            <a:r>
              <a:rPr lang="en-US" sz="2400" b="1" dirty="0">
                <a:solidFill>
                  <a:schemeClr val="accent6">
                    <a:lumMod val="75000"/>
                  </a:schemeClr>
                </a:solidFill>
              </a:rPr>
              <a:t>Who were the Windrush generation? </a:t>
            </a:r>
          </a:p>
          <a:p>
            <a:endParaRPr lang="en-US" sz="2400" b="1" dirty="0">
              <a:solidFill>
                <a:schemeClr val="accent6">
                  <a:lumMod val="75000"/>
                </a:schemeClr>
              </a:solidFill>
            </a:endParaRPr>
          </a:p>
          <a:p>
            <a:r>
              <a:rPr lang="en-US" sz="2400" b="1" dirty="0">
                <a:solidFill>
                  <a:schemeClr val="accent6">
                    <a:lumMod val="75000"/>
                  </a:schemeClr>
                </a:solidFill>
              </a:rPr>
              <a:t>Why did they come to the UK? </a:t>
            </a:r>
          </a:p>
        </p:txBody>
      </p:sp>
      <p:sp>
        <p:nvSpPr>
          <p:cNvPr id="6" name="TextBox 5">
            <a:extLst>
              <a:ext uri="{FF2B5EF4-FFF2-40B4-BE49-F238E27FC236}">
                <a16:creationId xmlns:a16="http://schemas.microsoft.com/office/drawing/2014/main" id="{0F54E069-AB51-52D4-F4D1-01A73F2E7C1B}"/>
              </a:ext>
            </a:extLst>
          </p:cNvPr>
          <p:cNvSpPr txBox="1"/>
          <p:nvPr/>
        </p:nvSpPr>
        <p:spPr>
          <a:xfrm>
            <a:off x="657179" y="1389571"/>
            <a:ext cx="6535710" cy="2308324"/>
          </a:xfrm>
          <a:prstGeom prst="rect">
            <a:avLst/>
          </a:prstGeom>
          <a:noFill/>
        </p:spPr>
        <p:txBody>
          <a:bodyPr wrap="square">
            <a:spAutoFit/>
          </a:bodyPr>
          <a:lstStyle/>
          <a:p>
            <a:r>
              <a:rPr lang="en-US" sz="2400" b="1" dirty="0">
                <a:solidFill>
                  <a:schemeClr val="accent2">
                    <a:lumMod val="75000"/>
                  </a:schemeClr>
                </a:solidFill>
              </a:rPr>
              <a:t>Which part of the world did they come from? </a:t>
            </a:r>
          </a:p>
          <a:p>
            <a:endParaRPr lang="en-US" sz="2400" b="1" dirty="0">
              <a:solidFill>
                <a:schemeClr val="accent2">
                  <a:lumMod val="75000"/>
                </a:schemeClr>
              </a:solidFill>
            </a:endParaRPr>
          </a:p>
          <a:p>
            <a:r>
              <a:rPr lang="en-US" sz="2400" b="1" dirty="0">
                <a:solidFill>
                  <a:schemeClr val="accent2">
                    <a:lumMod val="75000"/>
                  </a:schemeClr>
                </a:solidFill>
              </a:rPr>
              <a:t>What are commonwealth countries? </a:t>
            </a:r>
          </a:p>
          <a:p>
            <a:endParaRPr lang="en-US" sz="2400" b="1" dirty="0">
              <a:solidFill>
                <a:schemeClr val="accent2">
                  <a:lumMod val="75000"/>
                </a:schemeClr>
              </a:solidFill>
            </a:endParaRPr>
          </a:p>
          <a:p>
            <a:r>
              <a:rPr lang="en-US" sz="2400" b="1" dirty="0">
                <a:solidFill>
                  <a:schemeClr val="accent2">
                    <a:lumMod val="75000"/>
                  </a:schemeClr>
                </a:solidFill>
              </a:rPr>
              <a:t>What was life like for those who arrived in the UK?</a:t>
            </a:r>
          </a:p>
        </p:txBody>
      </p:sp>
      <p:pic>
        <p:nvPicPr>
          <p:cNvPr id="3" name="Picture 2">
            <a:extLst>
              <a:ext uri="{FF2B5EF4-FFF2-40B4-BE49-F238E27FC236}">
                <a16:creationId xmlns:a16="http://schemas.microsoft.com/office/drawing/2014/main" id="{374F93A1-1547-3A7C-D047-141AE71B8B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6025" y="4233333"/>
            <a:ext cx="3892134" cy="2301848"/>
          </a:xfrm>
          <a:prstGeom prst="rect">
            <a:avLst/>
          </a:prstGeom>
        </p:spPr>
      </p:pic>
    </p:spTree>
    <p:extLst>
      <p:ext uri="{BB962C8B-B14F-4D97-AF65-F5344CB8AC3E}">
        <p14:creationId xmlns:p14="http://schemas.microsoft.com/office/powerpoint/2010/main" val="20357196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2A3D9D2-D23C-A609-787A-688CFB92ACBB}"/>
              </a:ext>
            </a:extLst>
          </p:cNvPr>
          <p:cNvPicPr>
            <a:picLocks noChangeAspect="1"/>
          </p:cNvPicPr>
          <p:nvPr/>
        </p:nvPicPr>
        <p:blipFill rotWithShape="1">
          <a:blip r:embed="rId3">
            <a:extLst>
              <a:ext uri="{28A0092B-C50C-407E-A947-70E740481C1C}">
                <a14:useLocalDpi xmlns:a14="http://schemas.microsoft.com/office/drawing/2010/main" val="0"/>
              </a:ext>
            </a:extLst>
          </a:blip>
          <a:srcRect t="9740" b="11878"/>
          <a:stretch/>
        </p:blipFill>
        <p:spPr>
          <a:xfrm>
            <a:off x="794084" y="12487"/>
            <a:ext cx="10503569" cy="6208587"/>
          </a:xfrm>
          <a:prstGeom prst="rect">
            <a:avLst/>
          </a:prstGeom>
        </p:spPr>
      </p:pic>
    </p:spTree>
    <p:extLst>
      <p:ext uri="{BB962C8B-B14F-4D97-AF65-F5344CB8AC3E}">
        <p14:creationId xmlns:p14="http://schemas.microsoft.com/office/powerpoint/2010/main" val="36153572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389D3E0-BA02-41D3-B2AC-8FD6AA8939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8DB1333-C974-B057-76F1-EEE884767615}"/>
              </a:ext>
            </a:extLst>
          </p:cNvPr>
          <p:cNvSpPr>
            <a:spLocks noGrp="1"/>
          </p:cNvSpPr>
          <p:nvPr>
            <p:ph type="title"/>
          </p:nvPr>
        </p:nvSpPr>
        <p:spPr>
          <a:xfrm>
            <a:off x="838200" y="557189"/>
            <a:ext cx="3966463" cy="5571900"/>
          </a:xfrm>
        </p:spPr>
        <p:txBody>
          <a:bodyPr anchor="ctr">
            <a:normAutofit/>
          </a:bodyPr>
          <a:lstStyle/>
          <a:p>
            <a:r>
              <a:rPr lang="en-GB" sz="5200"/>
              <a:t>ACTIVITY </a:t>
            </a:r>
          </a:p>
        </p:txBody>
      </p:sp>
      <p:pic>
        <p:nvPicPr>
          <p:cNvPr id="4" name="Picture 3">
            <a:extLst>
              <a:ext uri="{FF2B5EF4-FFF2-40B4-BE49-F238E27FC236}">
                <a16:creationId xmlns:a16="http://schemas.microsoft.com/office/drawing/2014/main" id="{12E938DE-1069-7903-8B1F-4F80556BBA74}"/>
              </a:ext>
            </a:extLst>
          </p:cNvPr>
          <p:cNvPicPr>
            <a:picLocks noChangeAspect="1"/>
          </p:cNvPicPr>
          <p:nvPr/>
        </p:nvPicPr>
        <p:blipFill rotWithShape="1">
          <a:blip r:embed="rId3">
            <a:extLst>
              <a:ext uri="{28A0092B-C50C-407E-A947-70E740481C1C}">
                <a14:useLocalDpi xmlns:a14="http://schemas.microsoft.com/office/drawing/2010/main" val="0"/>
              </a:ext>
            </a:extLst>
          </a:blip>
          <a:srcRect l="16225"/>
          <a:stretch/>
        </p:blipFill>
        <p:spPr>
          <a:xfrm>
            <a:off x="3877056" y="984065"/>
            <a:ext cx="7662672" cy="5145024"/>
          </a:xfrm>
          <a:prstGeom prst="rect">
            <a:avLst/>
          </a:prstGeom>
        </p:spPr>
      </p:pic>
    </p:spTree>
    <p:extLst>
      <p:ext uri="{BB962C8B-B14F-4D97-AF65-F5344CB8AC3E}">
        <p14:creationId xmlns:p14="http://schemas.microsoft.com/office/powerpoint/2010/main" val="924586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 name="Rectangle 61">
            <a:extLst>
              <a:ext uri="{FF2B5EF4-FFF2-40B4-BE49-F238E27FC236}">
                <a16:creationId xmlns:a16="http://schemas.microsoft.com/office/drawing/2014/main" id="{7B4F6806-5898-4FE8-B610-A058C8B847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4DD2D8-B393-C40F-A1ED-203CB74B9559}"/>
              </a:ext>
            </a:extLst>
          </p:cNvPr>
          <p:cNvSpPr>
            <a:spLocks noGrp="1"/>
          </p:cNvSpPr>
          <p:nvPr>
            <p:ph type="title"/>
          </p:nvPr>
        </p:nvSpPr>
        <p:spPr>
          <a:xfrm>
            <a:off x="4134526" y="4492662"/>
            <a:ext cx="7478354" cy="1459355"/>
          </a:xfrm>
        </p:spPr>
        <p:txBody>
          <a:bodyPr vert="horz" lIns="91440" tIns="45720" rIns="91440" bIns="45720" rtlCol="0" anchor="b">
            <a:noAutofit/>
          </a:bodyPr>
          <a:lstStyle/>
          <a:p>
            <a:pPr algn="r"/>
            <a:r>
              <a:rPr lang="en-US" sz="7200" b="1" kern="1200" dirty="0">
                <a:solidFill>
                  <a:schemeClr val="tx1"/>
                </a:solidFill>
                <a:latin typeface="+mj-lt"/>
                <a:ea typeface="+mj-ea"/>
                <a:cs typeface="+mj-cs"/>
              </a:rPr>
              <a:t>Away from Home…</a:t>
            </a:r>
          </a:p>
        </p:txBody>
      </p:sp>
      <p:pic>
        <p:nvPicPr>
          <p:cNvPr id="6" name="Picture 5" descr="Palm trees on a beach&#10;&#10;Description automatically generated with medium confidence">
            <a:extLst>
              <a:ext uri="{FF2B5EF4-FFF2-40B4-BE49-F238E27FC236}">
                <a16:creationId xmlns:a16="http://schemas.microsoft.com/office/drawing/2014/main" id="{F3FAC34B-5126-B813-68CA-3788C6782043}"/>
              </a:ext>
            </a:extLst>
          </p:cNvPr>
          <p:cNvPicPr>
            <a:picLocks noChangeAspect="1"/>
          </p:cNvPicPr>
          <p:nvPr/>
        </p:nvPicPr>
        <p:blipFill rotWithShape="1">
          <a:blip r:embed="rId3">
            <a:extLst>
              <a:ext uri="{28A0092B-C50C-407E-A947-70E740481C1C}">
                <a14:useLocalDpi xmlns:a14="http://schemas.microsoft.com/office/drawing/2010/main" val="0"/>
              </a:ext>
            </a:extLst>
          </a:blip>
          <a:srcRect t="1561" b="35920"/>
          <a:stretch/>
        </p:blipFill>
        <p:spPr>
          <a:xfrm>
            <a:off x="4406845" y="4"/>
            <a:ext cx="4101288" cy="3418797"/>
          </a:xfrm>
          <a:custGeom>
            <a:avLst/>
            <a:gdLst/>
            <a:ahLst/>
            <a:cxnLst/>
            <a:rect l="l" t="t" r="r" b="b"/>
            <a:pathLst>
              <a:path w="4101288" h="3418797">
                <a:moveTo>
                  <a:pt x="989912" y="0"/>
                </a:moveTo>
                <a:lnTo>
                  <a:pt x="3844502" y="0"/>
                </a:lnTo>
                <a:lnTo>
                  <a:pt x="3760850" y="25406"/>
                </a:lnTo>
                <a:cubicBezTo>
                  <a:pt x="3711615" y="43967"/>
                  <a:pt x="3663870" y="67007"/>
                  <a:pt x="3618425" y="98254"/>
                </a:cubicBezTo>
                <a:cubicBezTo>
                  <a:pt x="3626136" y="110145"/>
                  <a:pt x="3665355" y="144049"/>
                  <a:pt x="3649272" y="146579"/>
                </a:cubicBezTo>
                <a:cubicBezTo>
                  <a:pt x="3604102" y="153917"/>
                  <a:pt x="3564000" y="178711"/>
                  <a:pt x="3522797" y="199205"/>
                </a:cubicBezTo>
                <a:cubicBezTo>
                  <a:pt x="3504948" y="208060"/>
                  <a:pt x="3483356" y="219700"/>
                  <a:pt x="3491728" y="251325"/>
                </a:cubicBezTo>
                <a:cubicBezTo>
                  <a:pt x="3506932" y="260181"/>
                  <a:pt x="3518169" y="247783"/>
                  <a:pt x="3530727" y="246772"/>
                </a:cubicBezTo>
                <a:cubicBezTo>
                  <a:pt x="3543507" y="245761"/>
                  <a:pt x="3572153" y="252336"/>
                  <a:pt x="3564219" y="256638"/>
                </a:cubicBezTo>
                <a:cubicBezTo>
                  <a:pt x="3528083" y="276121"/>
                  <a:pt x="3593085" y="322928"/>
                  <a:pt x="3550339" y="322928"/>
                </a:cubicBezTo>
                <a:cubicBezTo>
                  <a:pt x="3478728" y="323181"/>
                  <a:pt x="3440609" y="406169"/>
                  <a:pt x="3371643" y="408447"/>
                </a:cubicBezTo>
                <a:cubicBezTo>
                  <a:pt x="3360627" y="408698"/>
                  <a:pt x="3355338" y="423373"/>
                  <a:pt x="3355558" y="436278"/>
                </a:cubicBezTo>
                <a:cubicBezTo>
                  <a:pt x="3355558" y="451712"/>
                  <a:pt x="3365694" y="454494"/>
                  <a:pt x="3376931" y="456013"/>
                </a:cubicBezTo>
                <a:cubicBezTo>
                  <a:pt x="3394118" y="458289"/>
                  <a:pt x="3411965" y="436278"/>
                  <a:pt x="3434660" y="466133"/>
                </a:cubicBezTo>
                <a:cubicBezTo>
                  <a:pt x="3393898" y="483590"/>
                  <a:pt x="3353135" y="501049"/>
                  <a:pt x="3353797" y="561013"/>
                </a:cubicBezTo>
                <a:cubicBezTo>
                  <a:pt x="3354015" y="577205"/>
                  <a:pt x="3337050" y="583277"/>
                  <a:pt x="3324270" y="587325"/>
                </a:cubicBezTo>
                <a:cubicBezTo>
                  <a:pt x="3303117" y="593904"/>
                  <a:pt x="3285272" y="605543"/>
                  <a:pt x="3273812" y="628061"/>
                </a:cubicBezTo>
                <a:cubicBezTo>
                  <a:pt x="3274033" y="632362"/>
                  <a:pt x="3274254" y="636917"/>
                  <a:pt x="3272930" y="640459"/>
                </a:cubicBezTo>
                <a:cubicBezTo>
                  <a:pt x="3276676" y="694855"/>
                  <a:pt x="3307523" y="693336"/>
                  <a:pt x="3341676" y="684230"/>
                </a:cubicBezTo>
                <a:cubicBezTo>
                  <a:pt x="3382439" y="673096"/>
                  <a:pt x="3422762" y="652855"/>
                  <a:pt x="3465728" y="672338"/>
                </a:cubicBezTo>
                <a:cubicBezTo>
                  <a:pt x="3405133" y="698397"/>
                  <a:pt x="3339253" y="700422"/>
                  <a:pt x="3282405" y="737615"/>
                </a:cubicBezTo>
                <a:cubicBezTo>
                  <a:pt x="3490406" y="744447"/>
                  <a:pt x="3674169" y="627048"/>
                  <a:pt x="3875781" y="582013"/>
                </a:cubicBezTo>
                <a:cubicBezTo>
                  <a:pt x="3868951" y="612120"/>
                  <a:pt x="3852646" y="618193"/>
                  <a:pt x="3837883" y="622747"/>
                </a:cubicBezTo>
                <a:cubicBezTo>
                  <a:pt x="3763408" y="645519"/>
                  <a:pt x="3698188" y="690809"/>
                  <a:pt x="3630322" y="730023"/>
                </a:cubicBezTo>
                <a:cubicBezTo>
                  <a:pt x="3602340" y="746216"/>
                  <a:pt x="3582066" y="762411"/>
                  <a:pt x="3571492" y="797327"/>
                </a:cubicBezTo>
                <a:cubicBezTo>
                  <a:pt x="3562015" y="828953"/>
                  <a:pt x="3543728" y="843628"/>
                  <a:pt x="3509797" y="834518"/>
                </a:cubicBezTo>
                <a:cubicBezTo>
                  <a:pt x="3482254" y="826927"/>
                  <a:pt x="3452068" y="830975"/>
                  <a:pt x="3423203" y="833760"/>
                </a:cubicBezTo>
                <a:cubicBezTo>
                  <a:pt x="3389931" y="836796"/>
                  <a:pt x="3352693" y="872470"/>
                  <a:pt x="3361728" y="890941"/>
                </a:cubicBezTo>
                <a:cubicBezTo>
                  <a:pt x="3377151" y="922314"/>
                  <a:pt x="3402931" y="906627"/>
                  <a:pt x="3425847" y="903084"/>
                </a:cubicBezTo>
                <a:cubicBezTo>
                  <a:pt x="3451848" y="898784"/>
                  <a:pt x="3500100" y="889927"/>
                  <a:pt x="3500982" y="893723"/>
                </a:cubicBezTo>
                <a:cubicBezTo>
                  <a:pt x="3517950" y="972410"/>
                  <a:pt x="3637374" y="903845"/>
                  <a:pt x="3663154" y="896758"/>
                </a:cubicBezTo>
                <a:cubicBezTo>
                  <a:pt x="3695322" y="887904"/>
                  <a:pt x="3725509" y="904097"/>
                  <a:pt x="3756136" y="907891"/>
                </a:cubicBezTo>
                <a:cubicBezTo>
                  <a:pt x="3783459" y="911433"/>
                  <a:pt x="3937918" y="922314"/>
                  <a:pt x="3969866" y="888915"/>
                </a:cubicBezTo>
                <a:cubicBezTo>
                  <a:pt x="3974273" y="914976"/>
                  <a:pt x="3965020" y="925602"/>
                  <a:pt x="3957306" y="937494"/>
                </a:cubicBezTo>
                <a:cubicBezTo>
                  <a:pt x="3946511" y="954445"/>
                  <a:pt x="3944747" y="966337"/>
                  <a:pt x="3965239" y="979747"/>
                </a:cubicBezTo>
                <a:cubicBezTo>
                  <a:pt x="4023630" y="1018206"/>
                  <a:pt x="4022747" y="1019470"/>
                  <a:pt x="3968324" y="1071591"/>
                </a:cubicBezTo>
                <a:cubicBezTo>
                  <a:pt x="3965678" y="1073867"/>
                  <a:pt x="3966782" y="1081459"/>
                  <a:pt x="3966341" y="1086519"/>
                </a:cubicBezTo>
                <a:cubicBezTo>
                  <a:pt x="3980663" y="1094615"/>
                  <a:pt x="3997409" y="1074373"/>
                  <a:pt x="4014153" y="1096133"/>
                </a:cubicBezTo>
                <a:cubicBezTo>
                  <a:pt x="3941222" y="1191771"/>
                  <a:pt x="3829950" y="1215299"/>
                  <a:pt x="3729254" y="1287157"/>
                </a:cubicBezTo>
                <a:cubicBezTo>
                  <a:pt x="3810780" y="1310939"/>
                  <a:pt x="3859696" y="1227952"/>
                  <a:pt x="3919628" y="1238578"/>
                </a:cubicBezTo>
                <a:cubicBezTo>
                  <a:pt x="3949596" y="1264639"/>
                  <a:pt x="3860577" y="1306386"/>
                  <a:pt x="3945409" y="1318784"/>
                </a:cubicBezTo>
                <a:cubicBezTo>
                  <a:pt x="3908610" y="1341555"/>
                  <a:pt x="3881289" y="1363817"/>
                  <a:pt x="3855951" y="1390133"/>
                </a:cubicBezTo>
                <a:cubicBezTo>
                  <a:pt x="3810780" y="1437192"/>
                  <a:pt x="3801967" y="1468060"/>
                  <a:pt x="3822900" y="1531314"/>
                </a:cubicBezTo>
                <a:cubicBezTo>
                  <a:pt x="3836562" y="1572808"/>
                  <a:pt x="3856611" y="1611013"/>
                  <a:pt x="3838986" y="1660349"/>
                </a:cubicBezTo>
                <a:cubicBezTo>
                  <a:pt x="3826646" y="1694254"/>
                  <a:pt x="3831494" y="1716517"/>
                  <a:pt x="3877323" y="1701337"/>
                </a:cubicBezTo>
                <a:cubicBezTo>
                  <a:pt x="3926679" y="1685144"/>
                  <a:pt x="3945187" y="1715505"/>
                  <a:pt x="3932849" y="1774963"/>
                </a:cubicBezTo>
                <a:cubicBezTo>
                  <a:pt x="3924917" y="1813169"/>
                  <a:pt x="3933291" y="1824806"/>
                  <a:pt x="3967221" y="1820505"/>
                </a:cubicBezTo>
                <a:cubicBezTo>
                  <a:pt x="4004680" y="1815698"/>
                  <a:pt x="4040375" y="1790649"/>
                  <a:pt x="4086646" y="1802795"/>
                </a:cubicBezTo>
                <a:cubicBezTo>
                  <a:pt x="4049631" y="1872120"/>
                  <a:pt x="3970527" y="1852385"/>
                  <a:pt x="3927340" y="1918423"/>
                </a:cubicBezTo>
                <a:cubicBezTo>
                  <a:pt x="3978900" y="1918674"/>
                  <a:pt x="4018341" y="1918423"/>
                  <a:pt x="4056460" y="1903999"/>
                </a:cubicBezTo>
                <a:cubicBezTo>
                  <a:pt x="4072325" y="1898179"/>
                  <a:pt x="4089732" y="1892109"/>
                  <a:pt x="4098545" y="1912096"/>
                </a:cubicBezTo>
                <a:cubicBezTo>
                  <a:pt x="4108901" y="1936132"/>
                  <a:pt x="4087529" y="1945241"/>
                  <a:pt x="4074527" y="1949542"/>
                </a:cubicBezTo>
                <a:cubicBezTo>
                  <a:pt x="4037951" y="1961686"/>
                  <a:pt x="4009969" y="1990529"/>
                  <a:pt x="3979782" y="2013047"/>
                </a:cubicBezTo>
                <a:cubicBezTo>
                  <a:pt x="3913460" y="2062386"/>
                  <a:pt x="3840746" y="2103626"/>
                  <a:pt x="3784559" y="2185097"/>
                </a:cubicBezTo>
                <a:cubicBezTo>
                  <a:pt x="3855290" y="2164349"/>
                  <a:pt x="3907951" y="2116025"/>
                  <a:pt x="3973612" y="2106157"/>
                </a:cubicBezTo>
                <a:cubicBezTo>
                  <a:pt x="3916764" y="2180290"/>
                  <a:pt x="3843611" y="2229120"/>
                  <a:pt x="3774426" y="2283011"/>
                </a:cubicBezTo>
                <a:cubicBezTo>
                  <a:pt x="3754594" y="2298192"/>
                  <a:pt x="3734543" y="2308566"/>
                  <a:pt x="3730136" y="2341710"/>
                </a:cubicBezTo>
                <a:cubicBezTo>
                  <a:pt x="3721542" y="2405976"/>
                  <a:pt x="3695763" y="2459107"/>
                  <a:pt x="3640678" y="2487444"/>
                </a:cubicBezTo>
                <a:cubicBezTo>
                  <a:pt x="3640238" y="2487699"/>
                  <a:pt x="3643322" y="2497314"/>
                  <a:pt x="3645085" y="2503890"/>
                </a:cubicBezTo>
                <a:cubicBezTo>
                  <a:pt x="3678797" y="2505916"/>
                  <a:pt x="3705458" y="2467963"/>
                  <a:pt x="3748425" y="2480360"/>
                </a:cubicBezTo>
                <a:cubicBezTo>
                  <a:pt x="3707220" y="2531974"/>
                  <a:pt x="3672847" y="2578277"/>
                  <a:pt x="3614458" y="2602819"/>
                </a:cubicBezTo>
                <a:cubicBezTo>
                  <a:pt x="3567745" y="2622300"/>
                  <a:pt x="3510016" y="2633686"/>
                  <a:pt x="3476083" y="2696937"/>
                </a:cubicBezTo>
                <a:cubicBezTo>
                  <a:pt x="3515524" y="2709337"/>
                  <a:pt x="3544831" y="2693651"/>
                  <a:pt x="3574357" y="2682517"/>
                </a:cubicBezTo>
                <a:cubicBezTo>
                  <a:pt x="3619525" y="2665312"/>
                  <a:pt x="3664255" y="2645832"/>
                  <a:pt x="3709425" y="2628625"/>
                </a:cubicBezTo>
                <a:cubicBezTo>
                  <a:pt x="3726611" y="2622047"/>
                  <a:pt x="3745340" y="2617491"/>
                  <a:pt x="3756357" y="2648866"/>
                </a:cubicBezTo>
                <a:cubicBezTo>
                  <a:pt x="3698847" y="2655446"/>
                  <a:pt x="3664475" y="2697951"/>
                  <a:pt x="3628340" y="2737926"/>
                </a:cubicBezTo>
                <a:cubicBezTo>
                  <a:pt x="3608067" y="2760445"/>
                  <a:pt x="3591541" y="2790554"/>
                  <a:pt x="3554967" y="2779169"/>
                </a:cubicBezTo>
                <a:cubicBezTo>
                  <a:pt x="3535796" y="2773097"/>
                  <a:pt x="3523678" y="2790046"/>
                  <a:pt x="3525662" y="2810794"/>
                </a:cubicBezTo>
                <a:cubicBezTo>
                  <a:pt x="3532932" y="2883915"/>
                  <a:pt x="3488203" y="2909469"/>
                  <a:pt x="3441932" y="2923637"/>
                </a:cubicBezTo>
                <a:cubicBezTo>
                  <a:pt x="3354236" y="2950204"/>
                  <a:pt x="3281303" y="3012697"/>
                  <a:pt x="3196032" y="3046854"/>
                </a:cubicBezTo>
                <a:cubicBezTo>
                  <a:pt x="3113184" y="3079999"/>
                  <a:pt x="3049065" y="3158685"/>
                  <a:pt x="2965998" y="3199927"/>
                </a:cubicBezTo>
                <a:cubicBezTo>
                  <a:pt x="2905843" y="3229783"/>
                  <a:pt x="2848335" y="3268239"/>
                  <a:pt x="2786418" y="3295311"/>
                </a:cubicBezTo>
                <a:cubicBezTo>
                  <a:pt x="2639894" y="3359324"/>
                  <a:pt x="2490503" y="3410685"/>
                  <a:pt x="2332519" y="3418022"/>
                </a:cubicBezTo>
                <a:cubicBezTo>
                  <a:pt x="2202077" y="3423842"/>
                  <a:pt x="1070633" y="3418277"/>
                  <a:pt x="611003" y="2585615"/>
                </a:cubicBezTo>
                <a:cubicBezTo>
                  <a:pt x="602189" y="2581565"/>
                  <a:pt x="592275" y="2570939"/>
                  <a:pt x="589190" y="2560818"/>
                </a:cubicBezTo>
                <a:cubicBezTo>
                  <a:pt x="574427" y="2513505"/>
                  <a:pt x="538291" y="2493011"/>
                  <a:pt x="505681" y="2467457"/>
                </a:cubicBezTo>
                <a:cubicBezTo>
                  <a:pt x="477036" y="2444939"/>
                  <a:pt x="446628" y="2421409"/>
                  <a:pt x="434730" y="2383456"/>
                </a:cubicBezTo>
                <a:cubicBezTo>
                  <a:pt x="419086" y="2332854"/>
                  <a:pt x="463594" y="2374348"/>
                  <a:pt x="471748" y="2355119"/>
                </a:cubicBezTo>
                <a:cubicBezTo>
                  <a:pt x="454782" y="2328807"/>
                  <a:pt x="428560" y="2304770"/>
                  <a:pt x="421730" y="2274915"/>
                </a:cubicBezTo>
                <a:cubicBezTo>
                  <a:pt x="396833" y="2167131"/>
                  <a:pt x="343069" y="2088698"/>
                  <a:pt x="262645" y="2027722"/>
                </a:cubicBezTo>
                <a:cubicBezTo>
                  <a:pt x="239509" y="2010264"/>
                  <a:pt x="224307" y="1978384"/>
                  <a:pt x="192799" y="1973326"/>
                </a:cubicBezTo>
                <a:cubicBezTo>
                  <a:pt x="122730" y="1962193"/>
                  <a:pt x="144764" y="1875156"/>
                  <a:pt x="107746" y="1836446"/>
                </a:cubicBezTo>
                <a:cubicBezTo>
                  <a:pt x="100695" y="1829107"/>
                  <a:pt x="94306" y="1814687"/>
                  <a:pt x="95627" y="1804821"/>
                </a:cubicBezTo>
                <a:cubicBezTo>
                  <a:pt x="97609" y="1790649"/>
                  <a:pt x="105983" y="1777240"/>
                  <a:pt x="113034" y="1764589"/>
                </a:cubicBezTo>
                <a:cubicBezTo>
                  <a:pt x="120306" y="1751939"/>
                  <a:pt x="131322" y="1740806"/>
                  <a:pt x="126034" y="1724108"/>
                </a:cubicBezTo>
                <a:cubicBezTo>
                  <a:pt x="123833" y="1717277"/>
                  <a:pt x="125373" y="1693494"/>
                  <a:pt x="109068" y="1712215"/>
                </a:cubicBezTo>
                <a:cubicBezTo>
                  <a:pt x="64340" y="1763578"/>
                  <a:pt x="38339" y="1715001"/>
                  <a:pt x="0" y="1691723"/>
                </a:cubicBezTo>
                <a:cubicBezTo>
                  <a:pt x="30848" y="1667686"/>
                  <a:pt x="58610" y="1650735"/>
                  <a:pt x="63238" y="1614808"/>
                </a:cubicBezTo>
                <a:cubicBezTo>
                  <a:pt x="72712" y="1540674"/>
                  <a:pt x="113253" y="1506772"/>
                  <a:pt x="174729" y="1500192"/>
                </a:cubicBezTo>
                <a:cubicBezTo>
                  <a:pt x="152034" y="1428591"/>
                  <a:pt x="152034" y="1428591"/>
                  <a:pt x="225408" y="1418722"/>
                </a:cubicBezTo>
                <a:cubicBezTo>
                  <a:pt x="197204" y="1373181"/>
                  <a:pt x="197204" y="1361542"/>
                  <a:pt x="231358" y="1345855"/>
                </a:cubicBezTo>
                <a:cubicBezTo>
                  <a:pt x="264188" y="1330927"/>
                  <a:pt x="300543" y="1325867"/>
                  <a:pt x="330952" y="1302844"/>
                </a:cubicBezTo>
                <a:cubicBezTo>
                  <a:pt x="302967" y="1244651"/>
                  <a:pt x="295035" y="1177097"/>
                  <a:pt x="237307" y="1148758"/>
                </a:cubicBezTo>
                <a:cubicBezTo>
                  <a:pt x="228273" y="1144458"/>
                  <a:pt x="222103" y="1127000"/>
                  <a:pt x="227831" y="1116880"/>
                </a:cubicBezTo>
                <a:cubicBezTo>
                  <a:pt x="248764" y="1080194"/>
                  <a:pt x="218798" y="1010614"/>
                  <a:pt x="284017" y="1002772"/>
                </a:cubicBezTo>
                <a:cubicBezTo>
                  <a:pt x="292171" y="1002013"/>
                  <a:pt x="299663" y="994421"/>
                  <a:pt x="293273" y="984554"/>
                </a:cubicBezTo>
                <a:cubicBezTo>
                  <a:pt x="271238" y="950145"/>
                  <a:pt x="297900" y="952421"/>
                  <a:pt x="313983" y="948120"/>
                </a:cubicBezTo>
                <a:cubicBezTo>
                  <a:pt x="333375" y="942809"/>
                  <a:pt x="355409" y="957988"/>
                  <a:pt x="373477" y="939265"/>
                </a:cubicBezTo>
                <a:cubicBezTo>
                  <a:pt x="369289" y="919530"/>
                  <a:pt x="353646" y="919783"/>
                  <a:pt x="342629" y="913458"/>
                </a:cubicBezTo>
                <a:cubicBezTo>
                  <a:pt x="310460" y="895240"/>
                  <a:pt x="284238" y="873483"/>
                  <a:pt x="282695" y="826169"/>
                </a:cubicBezTo>
                <a:cubicBezTo>
                  <a:pt x="281595" y="787964"/>
                  <a:pt x="278069" y="754314"/>
                  <a:pt x="322578" y="742675"/>
                </a:cubicBezTo>
                <a:cubicBezTo>
                  <a:pt x="341086" y="737866"/>
                  <a:pt x="335797" y="710289"/>
                  <a:pt x="325221" y="696626"/>
                </a:cubicBezTo>
                <a:cubicBezTo>
                  <a:pt x="306272" y="672338"/>
                  <a:pt x="290629" y="639953"/>
                  <a:pt x="258017" y="637675"/>
                </a:cubicBezTo>
                <a:cubicBezTo>
                  <a:pt x="238187" y="636158"/>
                  <a:pt x="222983" y="626035"/>
                  <a:pt x="207340" y="614398"/>
                </a:cubicBezTo>
                <a:cubicBezTo>
                  <a:pt x="196103" y="606047"/>
                  <a:pt x="182662" y="598964"/>
                  <a:pt x="183983" y="581001"/>
                </a:cubicBezTo>
                <a:cubicBezTo>
                  <a:pt x="185306" y="563795"/>
                  <a:pt x="198305" y="556711"/>
                  <a:pt x="211526" y="553169"/>
                </a:cubicBezTo>
                <a:cubicBezTo>
                  <a:pt x="255595" y="541784"/>
                  <a:pt x="297017" y="525085"/>
                  <a:pt x="333816" y="486880"/>
                </a:cubicBezTo>
                <a:cubicBezTo>
                  <a:pt x="309357" y="466639"/>
                  <a:pt x="286001" y="451964"/>
                  <a:pt x="267934" y="431469"/>
                </a:cubicBezTo>
                <a:cubicBezTo>
                  <a:pt x="224307" y="381881"/>
                  <a:pt x="593817" y="225772"/>
                  <a:pt x="612325" y="170108"/>
                </a:cubicBezTo>
                <a:cubicBezTo>
                  <a:pt x="618054" y="152904"/>
                  <a:pt x="637663" y="135194"/>
                  <a:pt x="653971" y="130133"/>
                </a:cubicBezTo>
                <a:cubicBezTo>
                  <a:pt x="730427" y="106350"/>
                  <a:pt x="796748" y="52963"/>
                  <a:pt x="874970" y="33228"/>
                </a:cubicBezTo>
                <a:cubicBezTo>
                  <a:pt x="911877" y="23867"/>
                  <a:pt x="948509" y="12925"/>
                  <a:pt x="986021" y="1223"/>
                </a:cubicBezTo>
                <a:close/>
              </a:path>
            </a:pathLst>
          </a:custGeom>
        </p:spPr>
      </p:pic>
      <p:pic>
        <p:nvPicPr>
          <p:cNvPr id="11" name="Picture 10" descr="A group of children standing on a road&#10;&#10;Description automatically generated with low confidence">
            <a:extLst>
              <a:ext uri="{FF2B5EF4-FFF2-40B4-BE49-F238E27FC236}">
                <a16:creationId xmlns:a16="http://schemas.microsoft.com/office/drawing/2014/main" id="{F865F3CD-1E51-7BAC-B156-9687321ADE6E}"/>
              </a:ext>
            </a:extLst>
          </p:cNvPr>
          <p:cNvPicPr>
            <a:picLocks noChangeAspect="1"/>
          </p:cNvPicPr>
          <p:nvPr/>
        </p:nvPicPr>
        <p:blipFill rotWithShape="1">
          <a:blip r:embed="rId4">
            <a:extLst>
              <a:ext uri="{28A0092B-C50C-407E-A947-70E740481C1C}">
                <a14:useLocalDpi xmlns:a14="http://schemas.microsoft.com/office/drawing/2010/main" val="0"/>
              </a:ext>
            </a:extLst>
          </a:blip>
          <a:srcRect r="2" b="2046"/>
          <a:stretch/>
        </p:blipFill>
        <p:spPr>
          <a:xfrm>
            <a:off x="20" y="277472"/>
            <a:ext cx="4552718" cy="5946218"/>
          </a:xfrm>
          <a:custGeom>
            <a:avLst/>
            <a:gdLst/>
            <a:ahLst/>
            <a:cxnLst/>
            <a:rect l="l" t="t" r="r" b="b"/>
            <a:pathLst>
              <a:path w="4552738" h="5946218">
                <a:moveTo>
                  <a:pt x="0" y="0"/>
                </a:moveTo>
                <a:lnTo>
                  <a:pt x="193217" y="10418"/>
                </a:lnTo>
                <a:cubicBezTo>
                  <a:pt x="612089" y="35802"/>
                  <a:pt x="1030148" y="71660"/>
                  <a:pt x="1446580" y="128061"/>
                </a:cubicBezTo>
                <a:cubicBezTo>
                  <a:pt x="1735723" y="167547"/>
                  <a:pt x="2027715" y="194943"/>
                  <a:pt x="2320927" y="163517"/>
                </a:cubicBezTo>
                <a:cubicBezTo>
                  <a:pt x="2335563" y="161905"/>
                  <a:pt x="2352239" y="156669"/>
                  <a:pt x="2364438" y="161905"/>
                </a:cubicBezTo>
                <a:cubicBezTo>
                  <a:pt x="2506776" y="220729"/>
                  <a:pt x="2662121" y="178424"/>
                  <a:pt x="2809744" y="215490"/>
                </a:cubicBezTo>
                <a:cubicBezTo>
                  <a:pt x="2771925" y="358517"/>
                  <a:pt x="2609662" y="346832"/>
                  <a:pt x="2518162" y="445944"/>
                </a:cubicBezTo>
                <a:cubicBezTo>
                  <a:pt x="2667409" y="485424"/>
                  <a:pt x="2801610" y="525312"/>
                  <a:pt x="2937846" y="555124"/>
                </a:cubicBezTo>
                <a:cubicBezTo>
                  <a:pt x="3082216" y="586550"/>
                  <a:pt x="3204622" y="671561"/>
                  <a:pt x="3345734" y="709433"/>
                </a:cubicBezTo>
                <a:cubicBezTo>
                  <a:pt x="3375832" y="717492"/>
                  <a:pt x="3412025" y="745693"/>
                  <a:pt x="3422598" y="773089"/>
                </a:cubicBezTo>
                <a:cubicBezTo>
                  <a:pt x="3456757" y="861726"/>
                  <a:pt x="4138745" y="1110310"/>
                  <a:pt x="4058225" y="1189273"/>
                </a:cubicBezTo>
                <a:cubicBezTo>
                  <a:pt x="4024878" y="1221909"/>
                  <a:pt x="3981773" y="1245276"/>
                  <a:pt x="3936629" y="1277508"/>
                </a:cubicBezTo>
                <a:cubicBezTo>
                  <a:pt x="4004547" y="1338344"/>
                  <a:pt x="4080998" y="1364935"/>
                  <a:pt x="4162334" y="1383065"/>
                </a:cubicBezTo>
                <a:cubicBezTo>
                  <a:pt x="4186736" y="1388705"/>
                  <a:pt x="4210728" y="1399986"/>
                  <a:pt x="4213168" y="1427383"/>
                </a:cubicBezTo>
                <a:cubicBezTo>
                  <a:pt x="4215607" y="1455987"/>
                  <a:pt x="4190800" y="1467266"/>
                  <a:pt x="4170061" y="1480564"/>
                </a:cubicBezTo>
                <a:cubicBezTo>
                  <a:pt x="4141188" y="1499095"/>
                  <a:pt x="4113127" y="1515214"/>
                  <a:pt x="4076527" y="1517630"/>
                </a:cubicBezTo>
                <a:cubicBezTo>
                  <a:pt x="4016337" y="1521257"/>
                  <a:pt x="3987466" y="1572826"/>
                  <a:pt x="3952493" y="1611502"/>
                </a:cubicBezTo>
                <a:cubicBezTo>
                  <a:pt x="3932973" y="1633259"/>
                  <a:pt x="3923211" y="1677172"/>
                  <a:pt x="3957370" y="1684828"/>
                </a:cubicBezTo>
                <a:cubicBezTo>
                  <a:pt x="4039518" y="1703363"/>
                  <a:pt x="4033011" y="1756946"/>
                  <a:pt x="4030981" y="1817782"/>
                </a:cubicBezTo>
                <a:cubicBezTo>
                  <a:pt x="4028133" y="1893124"/>
                  <a:pt x="3979737" y="1927770"/>
                  <a:pt x="3920363" y="1956780"/>
                </a:cubicBezTo>
                <a:cubicBezTo>
                  <a:pt x="3900029" y="1966851"/>
                  <a:pt x="3871158" y="1966449"/>
                  <a:pt x="3863429" y="1997874"/>
                </a:cubicBezTo>
                <a:cubicBezTo>
                  <a:pt x="3896777" y="2027688"/>
                  <a:pt x="3937444" y="2003517"/>
                  <a:pt x="3973233" y="2011975"/>
                </a:cubicBezTo>
                <a:cubicBezTo>
                  <a:pt x="4002918" y="2018824"/>
                  <a:pt x="4052127" y="2015199"/>
                  <a:pt x="4011458" y="2069991"/>
                </a:cubicBezTo>
                <a:cubicBezTo>
                  <a:pt x="3999664" y="2085704"/>
                  <a:pt x="4013491" y="2097792"/>
                  <a:pt x="4028540" y="2099000"/>
                </a:cubicBezTo>
                <a:cubicBezTo>
                  <a:pt x="4148913" y="2111489"/>
                  <a:pt x="4093606" y="2222285"/>
                  <a:pt x="4132241" y="2280703"/>
                </a:cubicBezTo>
                <a:cubicBezTo>
                  <a:pt x="4142812" y="2296818"/>
                  <a:pt x="4131425" y="2324618"/>
                  <a:pt x="4114752" y="2331466"/>
                </a:cubicBezTo>
                <a:cubicBezTo>
                  <a:pt x="4008205" y="2376592"/>
                  <a:pt x="3993565" y="2484163"/>
                  <a:pt x="3941916" y="2576828"/>
                </a:cubicBezTo>
                <a:cubicBezTo>
                  <a:pt x="3998039" y="2613488"/>
                  <a:pt x="4065138" y="2621547"/>
                  <a:pt x="4125732" y="2645318"/>
                </a:cubicBezTo>
                <a:cubicBezTo>
                  <a:pt x="4188768" y="2670298"/>
                  <a:pt x="4188768" y="2688831"/>
                  <a:pt x="4136714" y="2761349"/>
                </a:cubicBezTo>
                <a:cubicBezTo>
                  <a:pt x="4272135" y="2777064"/>
                  <a:pt x="4272135" y="2777064"/>
                  <a:pt x="4230249" y="2891080"/>
                </a:cubicBezTo>
                <a:cubicBezTo>
                  <a:pt x="4343713" y="2901557"/>
                  <a:pt x="4418537" y="2955542"/>
                  <a:pt x="4436023" y="3073591"/>
                </a:cubicBezTo>
                <a:cubicBezTo>
                  <a:pt x="4444564" y="3130800"/>
                  <a:pt x="4495804" y="3157792"/>
                  <a:pt x="4552738" y="3196068"/>
                </a:cubicBezTo>
                <a:cubicBezTo>
                  <a:pt x="4481978" y="3233136"/>
                  <a:pt x="4433989" y="3310489"/>
                  <a:pt x="4351436" y="3228700"/>
                </a:cubicBezTo>
                <a:cubicBezTo>
                  <a:pt x="4321344" y="3198888"/>
                  <a:pt x="4324186" y="3236761"/>
                  <a:pt x="4320122" y="3247637"/>
                </a:cubicBezTo>
                <a:cubicBezTo>
                  <a:pt x="4310364" y="3274227"/>
                  <a:pt x="4330695" y="3291956"/>
                  <a:pt x="4344116" y="3312099"/>
                </a:cubicBezTo>
                <a:cubicBezTo>
                  <a:pt x="4357130" y="3332244"/>
                  <a:pt x="4372586" y="3353596"/>
                  <a:pt x="4376244" y="3376163"/>
                </a:cubicBezTo>
                <a:cubicBezTo>
                  <a:pt x="4378682" y="3391874"/>
                  <a:pt x="4366890" y="3414835"/>
                  <a:pt x="4353877" y="3426522"/>
                </a:cubicBezTo>
                <a:cubicBezTo>
                  <a:pt x="4285554" y="3488163"/>
                  <a:pt x="4326221" y="3626757"/>
                  <a:pt x="4196898" y="3644486"/>
                </a:cubicBezTo>
                <a:cubicBezTo>
                  <a:pt x="4138745" y="3652541"/>
                  <a:pt x="4110687" y="3703306"/>
                  <a:pt x="4067986" y="3731106"/>
                </a:cubicBezTo>
                <a:cubicBezTo>
                  <a:pt x="3919551" y="3828201"/>
                  <a:pt x="3820322" y="3953097"/>
                  <a:pt x="3774370" y="4124729"/>
                </a:cubicBezTo>
                <a:cubicBezTo>
                  <a:pt x="3761764" y="4172269"/>
                  <a:pt x="3713368" y="4210546"/>
                  <a:pt x="3682054" y="4252444"/>
                </a:cubicBezTo>
                <a:cubicBezTo>
                  <a:pt x="3697103" y="4283064"/>
                  <a:pt x="3779250" y="4216990"/>
                  <a:pt x="3750377" y="4297567"/>
                </a:cubicBezTo>
                <a:cubicBezTo>
                  <a:pt x="3728417" y="4358002"/>
                  <a:pt x="3672294" y="4395470"/>
                  <a:pt x="3619425" y="4431328"/>
                </a:cubicBezTo>
                <a:cubicBezTo>
                  <a:pt x="3559239" y="4472019"/>
                  <a:pt x="3492545" y="4504653"/>
                  <a:pt x="3465296" y="4579993"/>
                </a:cubicBezTo>
                <a:cubicBezTo>
                  <a:pt x="3459603" y="4596110"/>
                  <a:pt x="3441305" y="4613031"/>
                  <a:pt x="3425038" y="4619479"/>
                </a:cubicBezTo>
                <a:cubicBezTo>
                  <a:pt x="2576720" y="5945389"/>
                  <a:pt x="488463" y="5954251"/>
                  <a:pt x="247714" y="5944983"/>
                </a:cubicBezTo>
                <a:cubicBezTo>
                  <a:pt x="174818" y="5942062"/>
                  <a:pt x="102913" y="5934760"/>
                  <a:pt x="31834" y="5923857"/>
                </a:cubicBezTo>
                <a:lnTo>
                  <a:pt x="0" y="5917408"/>
                </a:lnTo>
                <a:close/>
              </a:path>
            </a:pathLst>
          </a:custGeom>
        </p:spPr>
      </p:pic>
      <p:pic>
        <p:nvPicPr>
          <p:cNvPr id="8" name="Picture 7" descr="A picture containing outdoor, cloud, sky, vegetation&#10;&#10;Description automatically generated">
            <a:extLst>
              <a:ext uri="{FF2B5EF4-FFF2-40B4-BE49-F238E27FC236}">
                <a16:creationId xmlns:a16="http://schemas.microsoft.com/office/drawing/2014/main" id="{9FC8D0F7-8549-42AD-CB85-83B458B18B1E}"/>
              </a:ext>
            </a:extLst>
          </p:cNvPr>
          <p:cNvPicPr>
            <a:picLocks noChangeAspect="1"/>
          </p:cNvPicPr>
          <p:nvPr/>
        </p:nvPicPr>
        <p:blipFill rotWithShape="1">
          <a:blip r:embed="rId5">
            <a:extLst>
              <a:ext uri="{28A0092B-C50C-407E-A947-70E740481C1C}">
                <a14:useLocalDpi xmlns:a14="http://schemas.microsoft.com/office/drawing/2010/main" val="0"/>
              </a:ext>
            </a:extLst>
          </a:blip>
          <a:srcRect t="9079" r="-4" b="-4"/>
          <a:stretch/>
        </p:blipFill>
        <p:spPr>
          <a:xfrm>
            <a:off x="8653074" y="-3"/>
            <a:ext cx="3538926" cy="4290182"/>
          </a:xfrm>
          <a:custGeom>
            <a:avLst/>
            <a:gdLst/>
            <a:ahLst/>
            <a:cxnLst/>
            <a:rect l="l" t="t" r="r" b="b"/>
            <a:pathLst>
              <a:path w="3538926" h="4290182">
                <a:moveTo>
                  <a:pt x="1370437" y="0"/>
                </a:moveTo>
                <a:lnTo>
                  <a:pt x="3538926" y="0"/>
                </a:lnTo>
                <a:lnTo>
                  <a:pt x="3538926" y="4256362"/>
                </a:lnTo>
                <a:lnTo>
                  <a:pt x="3455334" y="4273195"/>
                </a:lnTo>
                <a:cubicBezTo>
                  <a:pt x="3401009" y="4281478"/>
                  <a:pt x="3346052" y="4287025"/>
                  <a:pt x="3290337" y="4289244"/>
                </a:cubicBezTo>
                <a:cubicBezTo>
                  <a:pt x="3106332" y="4296285"/>
                  <a:pt x="1510274" y="4289552"/>
                  <a:pt x="861903" y="3282295"/>
                </a:cubicBezTo>
                <a:cubicBezTo>
                  <a:pt x="849470" y="3277397"/>
                  <a:pt x="835485" y="3264542"/>
                  <a:pt x="831133" y="3252299"/>
                </a:cubicBezTo>
                <a:cubicBezTo>
                  <a:pt x="810307" y="3195065"/>
                  <a:pt x="759333" y="3170274"/>
                  <a:pt x="713332" y="3139362"/>
                </a:cubicBezTo>
                <a:cubicBezTo>
                  <a:pt x="672925" y="3112122"/>
                  <a:pt x="630030" y="3083658"/>
                  <a:pt x="613246" y="3037747"/>
                </a:cubicBezTo>
                <a:cubicBezTo>
                  <a:pt x="591178" y="2976535"/>
                  <a:pt x="653963" y="3026730"/>
                  <a:pt x="665465" y="3003469"/>
                </a:cubicBezTo>
                <a:cubicBezTo>
                  <a:pt x="641532" y="2971640"/>
                  <a:pt x="604543" y="2942562"/>
                  <a:pt x="594908" y="2906447"/>
                </a:cubicBezTo>
                <a:cubicBezTo>
                  <a:pt x="559787" y="2776063"/>
                  <a:pt x="483946" y="2681183"/>
                  <a:pt x="370497" y="2607422"/>
                </a:cubicBezTo>
                <a:cubicBezTo>
                  <a:pt x="337860" y="2586304"/>
                  <a:pt x="316415" y="2547739"/>
                  <a:pt x="271969" y="2541620"/>
                </a:cubicBezTo>
                <a:cubicBezTo>
                  <a:pt x="173127" y="2528152"/>
                  <a:pt x="204209" y="2422866"/>
                  <a:pt x="151990" y="2376038"/>
                </a:cubicBezTo>
                <a:cubicBezTo>
                  <a:pt x="142044" y="2367161"/>
                  <a:pt x="133031" y="2349717"/>
                  <a:pt x="134895" y="2337782"/>
                </a:cubicBezTo>
                <a:cubicBezTo>
                  <a:pt x="137691" y="2320639"/>
                  <a:pt x="149504" y="2304419"/>
                  <a:pt x="159450" y="2289115"/>
                </a:cubicBezTo>
                <a:cubicBezTo>
                  <a:pt x="169707" y="2273813"/>
                  <a:pt x="185247" y="2260344"/>
                  <a:pt x="177788" y="2240145"/>
                </a:cubicBezTo>
                <a:cubicBezTo>
                  <a:pt x="174683" y="2231882"/>
                  <a:pt x="176855" y="2203112"/>
                  <a:pt x="153855" y="2225759"/>
                </a:cubicBezTo>
                <a:cubicBezTo>
                  <a:pt x="90759" y="2287892"/>
                  <a:pt x="54081" y="2229129"/>
                  <a:pt x="0" y="2200970"/>
                </a:cubicBezTo>
                <a:cubicBezTo>
                  <a:pt x="43514" y="2171892"/>
                  <a:pt x="82677" y="2151388"/>
                  <a:pt x="89205" y="2107927"/>
                </a:cubicBezTo>
                <a:cubicBezTo>
                  <a:pt x="102570" y="2018249"/>
                  <a:pt x="159758" y="1977237"/>
                  <a:pt x="246479" y="1969279"/>
                </a:cubicBezTo>
                <a:cubicBezTo>
                  <a:pt x="214465" y="1882663"/>
                  <a:pt x="214465" y="1882663"/>
                  <a:pt x="317968" y="1870725"/>
                </a:cubicBezTo>
                <a:cubicBezTo>
                  <a:pt x="278183" y="1815635"/>
                  <a:pt x="278183" y="1801556"/>
                  <a:pt x="326361" y="1782580"/>
                </a:cubicBezTo>
                <a:cubicBezTo>
                  <a:pt x="372673" y="1764521"/>
                  <a:pt x="423957" y="1758400"/>
                  <a:pt x="466852" y="1730550"/>
                </a:cubicBezTo>
                <a:cubicBezTo>
                  <a:pt x="427377" y="1660155"/>
                  <a:pt x="416187" y="1578436"/>
                  <a:pt x="334753" y="1544155"/>
                </a:cubicBezTo>
                <a:cubicBezTo>
                  <a:pt x="322010" y="1538952"/>
                  <a:pt x="313307" y="1517834"/>
                  <a:pt x="321386" y="1505592"/>
                </a:cubicBezTo>
                <a:cubicBezTo>
                  <a:pt x="350915" y="1461214"/>
                  <a:pt x="308644" y="1377045"/>
                  <a:pt x="400645" y="1367557"/>
                </a:cubicBezTo>
                <a:cubicBezTo>
                  <a:pt x="412147" y="1366640"/>
                  <a:pt x="422716" y="1357456"/>
                  <a:pt x="413701" y="1345520"/>
                </a:cubicBezTo>
                <a:cubicBezTo>
                  <a:pt x="382618" y="1303896"/>
                  <a:pt x="420228" y="1306649"/>
                  <a:pt x="442916" y="1301447"/>
                </a:cubicBezTo>
                <a:cubicBezTo>
                  <a:pt x="470270" y="1295021"/>
                  <a:pt x="501352" y="1313384"/>
                  <a:pt x="526840" y="1290735"/>
                </a:cubicBezTo>
                <a:cubicBezTo>
                  <a:pt x="520932" y="1266862"/>
                  <a:pt x="498866" y="1267167"/>
                  <a:pt x="483325" y="1259517"/>
                </a:cubicBezTo>
                <a:cubicBezTo>
                  <a:pt x="437945" y="1237479"/>
                  <a:pt x="400956" y="1211159"/>
                  <a:pt x="398780" y="1153924"/>
                </a:cubicBezTo>
                <a:cubicBezTo>
                  <a:pt x="397228" y="1107708"/>
                  <a:pt x="392254" y="1067003"/>
                  <a:pt x="455041" y="1052922"/>
                </a:cubicBezTo>
                <a:cubicBezTo>
                  <a:pt x="481149" y="1047106"/>
                  <a:pt x="473687" y="1013747"/>
                  <a:pt x="458768" y="997218"/>
                </a:cubicBezTo>
                <a:cubicBezTo>
                  <a:pt x="432038" y="967837"/>
                  <a:pt x="409972" y="928661"/>
                  <a:pt x="363968" y="925907"/>
                </a:cubicBezTo>
                <a:cubicBezTo>
                  <a:pt x="335995" y="924071"/>
                  <a:pt x="314548" y="911826"/>
                  <a:pt x="292481" y="897749"/>
                </a:cubicBezTo>
                <a:cubicBezTo>
                  <a:pt x="276630" y="887646"/>
                  <a:pt x="257670" y="879078"/>
                  <a:pt x="259533" y="857348"/>
                </a:cubicBezTo>
                <a:cubicBezTo>
                  <a:pt x="261399" y="836535"/>
                  <a:pt x="279736" y="827966"/>
                  <a:pt x="298387" y="823681"/>
                </a:cubicBezTo>
                <a:cubicBezTo>
                  <a:pt x="360552" y="809909"/>
                  <a:pt x="418983" y="789708"/>
                  <a:pt x="470893" y="743493"/>
                </a:cubicBezTo>
                <a:cubicBezTo>
                  <a:pt x="436390" y="719007"/>
                  <a:pt x="403444" y="701256"/>
                  <a:pt x="377957" y="676463"/>
                </a:cubicBezTo>
                <a:cubicBezTo>
                  <a:pt x="316415" y="616477"/>
                  <a:pt x="837660" y="427634"/>
                  <a:pt x="863768" y="360299"/>
                </a:cubicBezTo>
                <a:cubicBezTo>
                  <a:pt x="871849" y="339488"/>
                  <a:pt x="899511" y="318064"/>
                  <a:pt x="922515" y="311942"/>
                </a:cubicBezTo>
                <a:cubicBezTo>
                  <a:pt x="1030367" y="283171"/>
                  <a:pt x="1123922" y="218591"/>
                  <a:pt x="1234265" y="194718"/>
                </a:cubicBezTo>
                <a:cubicBezTo>
                  <a:pt x="1338390" y="172070"/>
                  <a:pt x="1440960" y="141768"/>
                  <a:pt x="1555030" y="111776"/>
                </a:cubicBezTo>
                <a:cubicBezTo>
                  <a:pt x="1520063" y="74130"/>
                  <a:pt x="1471575" y="57526"/>
                  <a:pt x="1428216" y="36752"/>
                </a:cubicBezTo>
                <a:close/>
              </a:path>
            </a:pathLst>
          </a:custGeom>
        </p:spPr>
      </p:pic>
    </p:spTree>
    <p:extLst>
      <p:ext uri="{BB962C8B-B14F-4D97-AF65-F5344CB8AC3E}">
        <p14:creationId xmlns:p14="http://schemas.microsoft.com/office/powerpoint/2010/main" val="1894571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9209F5-B09E-F8B2-85FB-C3C48A1FE4F4}"/>
              </a:ext>
            </a:extLst>
          </p:cNvPr>
          <p:cNvSpPr>
            <a:spLocks noGrp="1"/>
          </p:cNvSpPr>
          <p:nvPr>
            <p:ph type="title"/>
          </p:nvPr>
        </p:nvSpPr>
        <p:spPr>
          <a:xfrm>
            <a:off x="6513788" y="365125"/>
            <a:ext cx="4840010" cy="1807305"/>
          </a:xfrm>
        </p:spPr>
        <p:txBody>
          <a:bodyPr>
            <a:normAutofit/>
          </a:bodyPr>
          <a:lstStyle/>
          <a:p>
            <a:r>
              <a:rPr lang="en-GB" b="1" dirty="0"/>
              <a:t>Away from Home…</a:t>
            </a:r>
          </a:p>
        </p:txBody>
      </p:sp>
      <p:pic>
        <p:nvPicPr>
          <p:cNvPr id="4" name="Picture 3">
            <a:extLst>
              <a:ext uri="{FF2B5EF4-FFF2-40B4-BE49-F238E27FC236}">
                <a16:creationId xmlns:a16="http://schemas.microsoft.com/office/drawing/2014/main" id="{798A27D9-51CB-02CA-D1DF-5B43FBB8CC29}"/>
              </a:ext>
            </a:extLst>
          </p:cNvPr>
          <p:cNvPicPr>
            <a:picLocks noChangeAspect="1"/>
          </p:cNvPicPr>
          <p:nvPr/>
        </p:nvPicPr>
        <p:blipFill rotWithShape="1">
          <a:blip r:embed="rId3">
            <a:extLst>
              <a:ext uri="{28A0092B-C50C-407E-A947-70E740481C1C}">
                <a14:useLocalDpi xmlns:a14="http://schemas.microsoft.com/office/drawing/2010/main" val="0"/>
              </a:ext>
            </a:extLst>
          </a:blip>
          <a:srcRect l="15338" r="25128"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01B9A5F6-FCF4-15A3-BC70-A20F675E9D71}"/>
              </a:ext>
            </a:extLst>
          </p:cNvPr>
          <p:cNvSpPr>
            <a:spLocks noGrp="1"/>
          </p:cNvSpPr>
          <p:nvPr>
            <p:ph idx="1"/>
          </p:nvPr>
        </p:nvSpPr>
        <p:spPr>
          <a:xfrm>
            <a:off x="6513788" y="2333297"/>
            <a:ext cx="5163550" cy="4159578"/>
          </a:xfrm>
        </p:spPr>
        <p:txBody>
          <a:bodyPr>
            <a:normAutofit/>
          </a:bodyPr>
          <a:lstStyle/>
          <a:p>
            <a:pPr marL="0" indent="0">
              <a:buNone/>
            </a:pPr>
            <a:endParaRPr lang="en-US" sz="2000" b="1" dirty="0"/>
          </a:p>
          <a:p>
            <a:pPr marL="0" indent="0">
              <a:buNone/>
            </a:pPr>
            <a:r>
              <a:rPr lang="en-US" sz="2400" dirty="0"/>
              <a:t>1. Think about how you would feel if you had to leave home and move to a new country. </a:t>
            </a:r>
          </a:p>
          <a:p>
            <a:pPr marL="0" indent="0">
              <a:buNone/>
            </a:pPr>
            <a:endParaRPr lang="en-US" sz="2400" dirty="0"/>
          </a:p>
          <a:p>
            <a:pPr marL="0" indent="0">
              <a:buNone/>
            </a:pPr>
            <a:r>
              <a:rPr lang="en-US" sz="2400" b="1" dirty="0">
                <a:solidFill>
                  <a:schemeClr val="accent2">
                    <a:lumMod val="75000"/>
                  </a:schemeClr>
                </a:solidFill>
              </a:rPr>
              <a:t>What emotions would you feel?</a:t>
            </a:r>
          </a:p>
          <a:p>
            <a:pPr marL="0" indent="0">
              <a:buNone/>
            </a:pPr>
            <a:endParaRPr lang="en-US" sz="2400" b="1" dirty="0">
              <a:solidFill>
                <a:schemeClr val="accent2">
                  <a:lumMod val="75000"/>
                </a:schemeClr>
              </a:solidFill>
            </a:endParaRPr>
          </a:p>
          <a:p>
            <a:pPr marL="0" indent="0">
              <a:buNone/>
            </a:pPr>
            <a:r>
              <a:rPr lang="en-US" sz="2400" b="1" dirty="0">
                <a:solidFill>
                  <a:schemeClr val="accent2">
                    <a:lumMod val="75000"/>
                  </a:schemeClr>
                </a:solidFill>
              </a:rPr>
              <a:t>Would you have mixed emotions- excited but sad? </a:t>
            </a:r>
          </a:p>
          <a:p>
            <a:pPr marL="0" indent="0">
              <a:buNone/>
            </a:pPr>
            <a:endParaRPr lang="en-US" sz="2000" dirty="0"/>
          </a:p>
        </p:txBody>
      </p:sp>
      <p:sp>
        <p:nvSpPr>
          <p:cNvPr id="6" name="TextBox 5">
            <a:extLst>
              <a:ext uri="{FF2B5EF4-FFF2-40B4-BE49-F238E27FC236}">
                <a16:creationId xmlns:a16="http://schemas.microsoft.com/office/drawing/2014/main" id="{3D08251C-000F-4D51-6390-966A54B6C61E}"/>
              </a:ext>
            </a:extLst>
          </p:cNvPr>
          <p:cNvSpPr txBox="1"/>
          <p:nvPr/>
        </p:nvSpPr>
        <p:spPr>
          <a:xfrm>
            <a:off x="7843604" y="100026"/>
            <a:ext cx="6093500" cy="369332"/>
          </a:xfrm>
          <a:prstGeom prst="rect">
            <a:avLst/>
          </a:prstGeom>
          <a:noFill/>
        </p:spPr>
        <p:txBody>
          <a:bodyPr wrap="square">
            <a:spAutoFit/>
          </a:bodyPr>
          <a:lstStyle/>
          <a:p>
            <a:r>
              <a:rPr lang="en-US" i="1" dirty="0"/>
              <a:t>Writing a poem on Windrush in 4 steps</a:t>
            </a:r>
          </a:p>
        </p:txBody>
      </p:sp>
    </p:spTree>
    <p:extLst>
      <p:ext uri="{BB962C8B-B14F-4D97-AF65-F5344CB8AC3E}">
        <p14:creationId xmlns:p14="http://schemas.microsoft.com/office/powerpoint/2010/main" val="34997138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13" name="Freeform: Shape 12">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89209F5-B09E-F8B2-85FB-C3C48A1FE4F4}"/>
              </a:ext>
            </a:extLst>
          </p:cNvPr>
          <p:cNvSpPr>
            <a:spLocks noGrp="1"/>
          </p:cNvSpPr>
          <p:nvPr>
            <p:ph type="title"/>
          </p:nvPr>
        </p:nvSpPr>
        <p:spPr>
          <a:xfrm>
            <a:off x="2459474" y="651514"/>
            <a:ext cx="7273051" cy="916817"/>
          </a:xfrm>
        </p:spPr>
        <p:txBody>
          <a:bodyPr>
            <a:normAutofit/>
          </a:bodyPr>
          <a:lstStyle/>
          <a:p>
            <a:pPr defTabSz="630936"/>
            <a:r>
              <a:rPr lang="en-GB" sz="4000" b="1" kern="1200" dirty="0">
                <a:solidFill>
                  <a:srgbClr val="00B050"/>
                </a:solidFill>
                <a:latin typeface="+mj-lt"/>
                <a:ea typeface="+mj-ea"/>
                <a:cs typeface="+mj-cs"/>
              </a:rPr>
              <a:t>Away from Home Poem</a:t>
            </a:r>
            <a:endParaRPr lang="en-GB" sz="4000" b="1" dirty="0">
              <a:solidFill>
                <a:srgbClr val="00B050"/>
              </a:solidFill>
            </a:endParaRPr>
          </a:p>
        </p:txBody>
      </p:sp>
      <p:sp>
        <p:nvSpPr>
          <p:cNvPr id="3" name="Content Placeholder 2">
            <a:extLst>
              <a:ext uri="{FF2B5EF4-FFF2-40B4-BE49-F238E27FC236}">
                <a16:creationId xmlns:a16="http://schemas.microsoft.com/office/drawing/2014/main" id="{01B9A5F6-FCF4-15A3-BC70-A20F675E9D71}"/>
              </a:ext>
            </a:extLst>
          </p:cNvPr>
          <p:cNvSpPr>
            <a:spLocks noGrp="1"/>
          </p:cNvSpPr>
          <p:nvPr>
            <p:ph idx="1"/>
          </p:nvPr>
        </p:nvSpPr>
        <p:spPr>
          <a:xfrm>
            <a:off x="2449482" y="1495355"/>
            <a:ext cx="8889168" cy="3214737"/>
          </a:xfrm>
        </p:spPr>
        <p:txBody>
          <a:bodyPr>
            <a:normAutofit/>
          </a:bodyPr>
          <a:lstStyle/>
          <a:p>
            <a:pPr marL="0" indent="0" defTabSz="630936">
              <a:spcBef>
                <a:spcPts val="690"/>
              </a:spcBef>
              <a:buNone/>
            </a:pPr>
            <a:endParaRPr lang="en-US" sz="1932" kern="1200" dirty="0">
              <a:solidFill>
                <a:schemeClr val="tx1"/>
              </a:solidFill>
              <a:latin typeface="+mn-lt"/>
              <a:ea typeface="+mn-ea"/>
              <a:cs typeface="+mn-cs"/>
            </a:endParaRPr>
          </a:p>
          <a:p>
            <a:pPr marL="0" indent="0" defTabSz="630936">
              <a:spcBef>
                <a:spcPts val="690"/>
              </a:spcBef>
              <a:buNone/>
            </a:pPr>
            <a:r>
              <a:rPr lang="en-US" kern="1200" dirty="0">
                <a:solidFill>
                  <a:schemeClr val="tx1"/>
                </a:solidFill>
                <a:latin typeface="+mn-lt"/>
                <a:ea typeface="+mn-ea"/>
                <a:cs typeface="+mn-cs"/>
              </a:rPr>
              <a:t>2. Talk to the person next to you about their thoughts. </a:t>
            </a:r>
          </a:p>
          <a:p>
            <a:pPr marL="0" indent="0" defTabSz="630936">
              <a:spcBef>
                <a:spcPts val="690"/>
              </a:spcBef>
              <a:buNone/>
            </a:pPr>
            <a:endParaRPr lang="en-US" kern="1200" dirty="0">
              <a:solidFill>
                <a:schemeClr val="tx1"/>
              </a:solidFill>
              <a:latin typeface="+mn-lt"/>
              <a:ea typeface="+mn-ea"/>
              <a:cs typeface="+mn-cs"/>
            </a:endParaRPr>
          </a:p>
          <a:p>
            <a:pPr marL="0" indent="0" defTabSz="630936">
              <a:spcBef>
                <a:spcPts val="690"/>
              </a:spcBef>
              <a:buNone/>
            </a:pPr>
            <a:r>
              <a:rPr lang="en-US" kern="1200" dirty="0">
                <a:solidFill>
                  <a:schemeClr val="accent2">
                    <a:lumMod val="75000"/>
                  </a:schemeClr>
                </a:solidFill>
                <a:latin typeface="+mn-lt"/>
                <a:ea typeface="+mn-ea"/>
                <a:cs typeface="+mn-cs"/>
              </a:rPr>
              <a:t>Jot down any interesting ideas that you could use. </a:t>
            </a:r>
            <a:endParaRPr lang="en-US" dirty="0">
              <a:solidFill>
                <a:schemeClr val="accent2">
                  <a:lumMod val="75000"/>
                </a:schemeClr>
              </a:solidFill>
            </a:endParaRPr>
          </a:p>
        </p:txBody>
      </p:sp>
      <p:sp>
        <p:nvSpPr>
          <p:cNvPr id="5" name="TextBox 4">
            <a:extLst>
              <a:ext uri="{FF2B5EF4-FFF2-40B4-BE49-F238E27FC236}">
                <a16:creationId xmlns:a16="http://schemas.microsoft.com/office/drawing/2014/main" id="{92974E4A-E786-0F7A-527A-4A9EF4857964}"/>
              </a:ext>
            </a:extLst>
          </p:cNvPr>
          <p:cNvSpPr txBox="1"/>
          <p:nvPr/>
        </p:nvSpPr>
        <p:spPr>
          <a:xfrm>
            <a:off x="7480092" y="217466"/>
            <a:ext cx="4214532" cy="400110"/>
          </a:xfrm>
          <a:prstGeom prst="rect">
            <a:avLst/>
          </a:prstGeom>
          <a:noFill/>
        </p:spPr>
        <p:txBody>
          <a:bodyPr wrap="square">
            <a:spAutoFit/>
          </a:bodyPr>
          <a:lstStyle/>
          <a:p>
            <a:pPr defTabSz="630936">
              <a:spcAft>
                <a:spcPts val="600"/>
              </a:spcAft>
            </a:pPr>
            <a:r>
              <a:rPr lang="en-US" sz="2000" i="1" kern="1200" dirty="0">
                <a:solidFill>
                  <a:schemeClr val="tx1"/>
                </a:solidFill>
                <a:latin typeface="+mn-lt"/>
                <a:ea typeface="+mn-ea"/>
                <a:cs typeface="+mn-cs"/>
              </a:rPr>
              <a:t>Writing a poem on Windrush in 4 steps</a:t>
            </a:r>
            <a:endParaRPr lang="en-US" sz="2000" i="1" dirty="0"/>
          </a:p>
        </p:txBody>
      </p:sp>
      <p:pic>
        <p:nvPicPr>
          <p:cNvPr id="6" name="Picture 5">
            <a:extLst>
              <a:ext uri="{FF2B5EF4-FFF2-40B4-BE49-F238E27FC236}">
                <a16:creationId xmlns:a16="http://schemas.microsoft.com/office/drawing/2014/main" id="{98EC594A-DFB5-47BC-BAE6-635335DC66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9659" y="4053479"/>
            <a:ext cx="3841730" cy="2703858"/>
          </a:xfrm>
          <a:prstGeom prst="rect">
            <a:avLst/>
          </a:prstGeom>
        </p:spPr>
      </p:pic>
    </p:spTree>
    <p:extLst>
      <p:ext uri="{BB962C8B-B14F-4D97-AF65-F5344CB8AC3E}">
        <p14:creationId xmlns:p14="http://schemas.microsoft.com/office/powerpoint/2010/main" val="35117153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B9A5F6-FCF4-15A3-BC70-A20F675E9D71}"/>
              </a:ext>
            </a:extLst>
          </p:cNvPr>
          <p:cNvSpPr>
            <a:spLocks noGrp="1"/>
          </p:cNvSpPr>
          <p:nvPr>
            <p:ph idx="1"/>
          </p:nvPr>
        </p:nvSpPr>
        <p:spPr>
          <a:xfrm>
            <a:off x="286407" y="546283"/>
            <a:ext cx="5442679" cy="5712268"/>
          </a:xfrm>
        </p:spPr>
        <p:txBody>
          <a:bodyPr>
            <a:normAutofit lnSpcReduction="10000"/>
          </a:bodyPr>
          <a:lstStyle/>
          <a:p>
            <a:pPr marL="0" indent="0">
              <a:buNone/>
            </a:pPr>
            <a:r>
              <a:rPr lang="en-US" sz="3000" dirty="0"/>
              <a:t>3. Quiet reflection…let’s draft our immediate thoughts.</a:t>
            </a:r>
          </a:p>
          <a:p>
            <a:pPr marL="0" indent="0">
              <a:buNone/>
            </a:pPr>
            <a:endParaRPr lang="en-US" sz="3000" dirty="0"/>
          </a:p>
          <a:p>
            <a:pPr marL="0" indent="0">
              <a:buNone/>
            </a:pPr>
            <a:r>
              <a:rPr lang="en-US" sz="3000" dirty="0">
                <a:solidFill>
                  <a:schemeClr val="accent2">
                    <a:lumMod val="75000"/>
                  </a:schemeClr>
                </a:solidFill>
              </a:rPr>
              <a:t>What comes to mind? </a:t>
            </a:r>
          </a:p>
          <a:p>
            <a:pPr marL="0" indent="0">
              <a:buNone/>
            </a:pPr>
            <a:endParaRPr lang="en-US" sz="3000" dirty="0">
              <a:solidFill>
                <a:schemeClr val="accent2">
                  <a:lumMod val="75000"/>
                </a:schemeClr>
              </a:solidFill>
            </a:endParaRPr>
          </a:p>
          <a:p>
            <a:pPr marL="0" indent="0">
              <a:buNone/>
            </a:pPr>
            <a:r>
              <a:rPr lang="en-US" sz="3000" dirty="0">
                <a:solidFill>
                  <a:schemeClr val="accent2">
                    <a:lumMod val="75000"/>
                  </a:schemeClr>
                </a:solidFill>
              </a:rPr>
              <a:t>Keep in mind that the title of the poem is </a:t>
            </a:r>
            <a:r>
              <a:rPr lang="en-US" sz="3000" b="1" dirty="0">
                <a:solidFill>
                  <a:schemeClr val="accent2">
                    <a:lumMod val="75000"/>
                  </a:schemeClr>
                </a:solidFill>
              </a:rPr>
              <a:t>Away from Home</a:t>
            </a:r>
            <a:r>
              <a:rPr lang="en-US" sz="3000" dirty="0">
                <a:solidFill>
                  <a:schemeClr val="accent2">
                    <a:lumMod val="75000"/>
                  </a:schemeClr>
                </a:solidFill>
              </a:rPr>
              <a:t>. </a:t>
            </a:r>
          </a:p>
          <a:p>
            <a:pPr marL="0" indent="0">
              <a:buNone/>
            </a:pPr>
            <a:endParaRPr lang="en-US" sz="3000" dirty="0">
              <a:solidFill>
                <a:schemeClr val="accent2">
                  <a:lumMod val="75000"/>
                </a:schemeClr>
              </a:solidFill>
            </a:endParaRPr>
          </a:p>
          <a:p>
            <a:pPr marL="0" indent="0">
              <a:buNone/>
            </a:pPr>
            <a:r>
              <a:rPr lang="en-US" sz="3000" dirty="0">
                <a:solidFill>
                  <a:schemeClr val="accent2">
                    <a:lumMod val="75000"/>
                  </a:schemeClr>
                </a:solidFill>
              </a:rPr>
              <a:t>Consider some of the experiences that you’ve heard during this session when drafting your words. </a:t>
            </a:r>
          </a:p>
          <a:p>
            <a:pPr marL="0" indent="0">
              <a:buNone/>
            </a:pPr>
            <a:endParaRPr lang="en-US" dirty="0"/>
          </a:p>
        </p:txBody>
      </p:sp>
      <p:sp>
        <p:nvSpPr>
          <p:cNvPr id="5" name="TextBox 4">
            <a:extLst>
              <a:ext uri="{FF2B5EF4-FFF2-40B4-BE49-F238E27FC236}">
                <a16:creationId xmlns:a16="http://schemas.microsoft.com/office/drawing/2014/main" id="{C1BE9640-7F1B-A60B-A1B1-D8F42D4EAE32}"/>
              </a:ext>
            </a:extLst>
          </p:cNvPr>
          <p:cNvSpPr txBox="1"/>
          <p:nvPr/>
        </p:nvSpPr>
        <p:spPr>
          <a:xfrm>
            <a:off x="7723682" y="180459"/>
            <a:ext cx="6093500" cy="400110"/>
          </a:xfrm>
          <a:prstGeom prst="rect">
            <a:avLst/>
          </a:prstGeom>
          <a:noFill/>
        </p:spPr>
        <p:txBody>
          <a:bodyPr wrap="square">
            <a:spAutoFit/>
          </a:bodyPr>
          <a:lstStyle/>
          <a:p>
            <a:r>
              <a:rPr lang="en-US" sz="2000" i="1" dirty="0"/>
              <a:t>Writing a poem on Windrush in 4 steps</a:t>
            </a:r>
          </a:p>
        </p:txBody>
      </p:sp>
      <p:pic>
        <p:nvPicPr>
          <p:cNvPr id="8" name="Picture 7" descr="A sunset over a body of water&#10;&#10;Description automatically generated with low confidence">
            <a:extLst>
              <a:ext uri="{FF2B5EF4-FFF2-40B4-BE49-F238E27FC236}">
                <a16:creationId xmlns:a16="http://schemas.microsoft.com/office/drawing/2014/main" id="{1B884FC5-EA32-46AF-1030-404284B0032A}"/>
              </a:ext>
            </a:extLst>
          </p:cNvPr>
          <p:cNvPicPr>
            <a:picLocks noChangeAspect="1"/>
          </p:cNvPicPr>
          <p:nvPr/>
        </p:nvPicPr>
        <p:blipFill rotWithShape="1">
          <a:blip r:embed="rId3">
            <a:extLst>
              <a:ext uri="{28A0092B-C50C-407E-A947-70E740481C1C}">
                <a14:useLocalDpi xmlns:a14="http://schemas.microsoft.com/office/drawing/2010/main" val="0"/>
              </a:ext>
            </a:extLst>
          </a:blip>
          <a:srcRect r="7001"/>
          <a:stretch/>
        </p:blipFill>
        <p:spPr>
          <a:xfrm>
            <a:off x="5902507" y="2078475"/>
            <a:ext cx="6093500" cy="2949793"/>
          </a:xfrm>
          <a:prstGeom prst="rect">
            <a:avLst/>
          </a:prstGeom>
        </p:spPr>
      </p:pic>
    </p:spTree>
    <p:extLst>
      <p:ext uri="{BB962C8B-B14F-4D97-AF65-F5344CB8AC3E}">
        <p14:creationId xmlns:p14="http://schemas.microsoft.com/office/powerpoint/2010/main" val="16276706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9209F5-B09E-F8B2-85FB-C3C48A1FE4F4}"/>
              </a:ext>
            </a:extLst>
          </p:cNvPr>
          <p:cNvSpPr>
            <a:spLocks noGrp="1"/>
          </p:cNvSpPr>
          <p:nvPr>
            <p:ph type="title"/>
          </p:nvPr>
        </p:nvSpPr>
        <p:spPr>
          <a:xfrm>
            <a:off x="6513788" y="365125"/>
            <a:ext cx="4840010" cy="1807305"/>
          </a:xfrm>
        </p:spPr>
        <p:txBody>
          <a:bodyPr>
            <a:normAutofit/>
          </a:bodyPr>
          <a:lstStyle/>
          <a:p>
            <a:r>
              <a:rPr lang="en-GB" b="1"/>
              <a:t>Away from Home</a:t>
            </a:r>
          </a:p>
        </p:txBody>
      </p:sp>
      <p:pic>
        <p:nvPicPr>
          <p:cNvPr id="4" name="Picture 3">
            <a:extLst>
              <a:ext uri="{FF2B5EF4-FFF2-40B4-BE49-F238E27FC236}">
                <a16:creationId xmlns:a16="http://schemas.microsoft.com/office/drawing/2014/main" id="{B4DE4D9D-C82F-FFE3-308F-1D7071D3B0CB}"/>
              </a:ext>
            </a:extLst>
          </p:cNvPr>
          <p:cNvPicPr>
            <a:picLocks noChangeAspect="1"/>
          </p:cNvPicPr>
          <p:nvPr/>
        </p:nvPicPr>
        <p:blipFill rotWithShape="1">
          <a:blip r:embed="rId3">
            <a:extLst>
              <a:ext uri="{28A0092B-C50C-407E-A947-70E740481C1C}">
                <a14:useLocalDpi xmlns:a14="http://schemas.microsoft.com/office/drawing/2010/main" val="0"/>
              </a:ext>
            </a:extLst>
          </a:blip>
          <a:srcRect l="24931" r="15535"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01B9A5F6-FCF4-15A3-BC70-A20F675E9D71}"/>
              </a:ext>
            </a:extLst>
          </p:cNvPr>
          <p:cNvSpPr>
            <a:spLocks noGrp="1"/>
          </p:cNvSpPr>
          <p:nvPr>
            <p:ph idx="1"/>
          </p:nvPr>
        </p:nvSpPr>
        <p:spPr>
          <a:xfrm>
            <a:off x="6513788" y="2333297"/>
            <a:ext cx="4840010" cy="3843666"/>
          </a:xfrm>
        </p:spPr>
        <p:txBody>
          <a:bodyPr>
            <a:normAutofit/>
          </a:bodyPr>
          <a:lstStyle/>
          <a:p>
            <a:pPr marL="0" indent="0">
              <a:buNone/>
            </a:pPr>
            <a:endParaRPr lang="en-US" b="1" dirty="0"/>
          </a:p>
          <a:p>
            <a:pPr marL="0" indent="0">
              <a:buNone/>
            </a:pPr>
            <a:r>
              <a:rPr lang="en-US" sz="3600" dirty="0"/>
              <a:t>4. Write up your poem. </a:t>
            </a:r>
          </a:p>
        </p:txBody>
      </p:sp>
    </p:spTree>
    <p:extLst>
      <p:ext uri="{BB962C8B-B14F-4D97-AF65-F5344CB8AC3E}">
        <p14:creationId xmlns:p14="http://schemas.microsoft.com/office/powerpoint/2010/main" val="39570090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A20527CA-6C3C-4996-BAEF-B1E2993B5F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909" y="0"/>
            <a:ext cx="1122218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6936259"/>
      </p:ext>
    </p:extLst>
  </p:cSld>
  <p:clrMapOvr>
    <a:masterClrMapping/>
  </p:clrMapOvr>
</p:sld>
</file>

<file path=ppt/theme/theme1.xml><?xml version="1.0" encoding="utf-8"?>
<a:theme xmlns:a="http://schemas.openxmlformats.org/drawingml/2006/main" name="BrushVTI">
  <a:themeElements>
    <a:clrScheme name="AnalogousFromLightSeedLeftStep">
      <a:dk1>
        <a:srgbClr val="000000"/>
      </a:dk1>
      <a:lt1>
        <a:srgbClr val="FFFFFF"/>
      </a:lt1>
      <a:dk2>
        <a:srgbClr val="242A41"/>
      </a:dk2>
      <a:lt2>
        <a:srgbClr val="E8E6E2"/>
      </a:lt2>
      <a:accent1>
        <a:srgbClr val="92A4C4"/>
      </a:accent1>
      <a:accent2>
        <a:srgbClr val="7AA9B6"/>
      </a:accent2>
      <a:accent3>
        <a:srgbClr val="80AAA1"/>
      </a:accent3>
      <a:accent4>
        <a:srgbClr val="77AE8C"/>
      </a:accent4>
      <a:accent5>
        <a:srgbClr val="83AC81"/>
      </a:accent5>
      <a:accent6>
        <a:srgbClr val="8DAA74"/>
      </a:accent6>
      <a:hlink>
        <a:srgbClr val="96805A"/>
      </a:hlink>
      <a:folHlink>
        <a:srgbClr val="7F7F7F"/>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5398</TotalTime>
  <Words>5172</Words>
  <Application>Microsoft Office PowerPoint</Application>
  <PresentationFormat>Widescreen</PresentationFormat>
  <Paragraphs>389</Paragraphs>
  <Slides>43</Slides>
  <Notes>40</Notes>
  <HiddenSlides>0</HiddenSlides>
  <MMClips>0</MMClips>
  <ScaleCrop>false</ScaleCrop>
  <HeadingPairs>
    <vt:vector size="6" baseType="variant">
      <vt:variant>
        <vt:lpstr>Fonts Used</vt:lpstr>
      </vt:variant>
      <vt:variant>
        <vt:i4>17</vt:i4>
      </vt:variant>
      <vt:variant>
        <vt:lpstr>Theme</vt:lpstr>
      </vt:variant>
      <vt:variant>
        <vt:i4>3</vt:i4>
      </vt:variant>
      <vt:variant>
        <vt:lpstr>Slide Titles</vt:lpstr>
      </vt:variant>
      <vt:variant>
        <vt:i4>43</vt:i4>
      </vt:variant>
    </vt:vector>
  </HeadingPairs>
  <TitlesOfParts>
    <vt:vector size="63" baseType="lpstr">
      <vt:lpstr>MS Mincho</vt:lpstr>
      <vt:lpstr>-apple-system</vt:lpstr>
      <vt:lpstr>Arial</vt:lpstr>
      <vt:lpstr>Arial</vt:lpstr>
      <vt:lpstr>Bahnschrift</vt:lpstr>
      <vt:lpstr>Bebas Neue</vt:lpstr>
      <vt:lpstr>Calibri</vt:lpstr>
      <vt:lpstr>Calibri Light</vt:lpstr>
      <vt:lpstr>Cascadia Code SemiBold</vt:lpstr>
      <vt:lpstr>Century Gothic</vt:lpstr>
      <vt:lpstr>Elephant</vt:lpstr>
      <vt:lpstr>Google Sans</vt:lpstr>
      <vt:lpstr>Helvetica Neue</vt:lpstr>
      <vt:lpstr>Interface</vt:lpstr>
      <vt:lpstr>quasimoda</vt:lpstr>
      <vt:lpstr>Roboto</vt:lpstr>
      <vt:lpstr>Wingdings</vt:lpstr>
      <vt:lpstr>BrushVTI</vt:lpstr>
      <vt:lpstr>Office Theme</vt:lpstr>
      <vt:lpstr>Custom Design</vt:lpstr>
      <vt:lpstr>PowerPoint Presentation</vt:lpstr>
      <vt:lpstr>PowerPoint Presentation</vt:lpstr>
      <vt:lpstr>PowerPoint Presentation</vt:lpstr>
      <vt:lpstr>Imagine you have to leave this country to live somewhere else and you don’t know when you might come back…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Which flags do you recognise? </vt:lpstr>
      <vt:lpstr>How many did you get right? </vt:lpstr>
      <vt:lpstr>PowerPoint Presentation</vt:lpstr>
      <vt:lpstr>The impact of Windrush…</vt:lpstr>
      <vt:lpstr>National Health Service</vt:lpstr>
      <vt:lpstr>PowerPoint Presentation</vt:lpstr>
      <vt:lpstr>PowerPoint Presentation</vt:lpstr>
      <vt:lpstr>PowerPoint Presentation</vt:lpstr>
      <vt:lpstr>Don’t Give Up!</vt:lpstr>
      <vt:lpstr>The Windrush Scandal</vt:lpstr>
      <vt:lpstr>The story of Windrush is our story…</vt:lpstr>
      <vt:lpstr>Hopes and Advice</vt:lpstr>
      <vt:lpstr>PowerPoint Presentation</vt:lpstr>
      <vt:lpstr>Four Possible Student Activities 1. Preparing Questions for a Windrush visitor to your school – or making notes about the Windrush video available.  2. Creating a Migration Tree display – following family or local heritage research 3. Questions on the importance of Windrush 4. Writing a poem – Away from home   </vt:lpstr>
      <vt:lpstr>ACTIVITY </vt:lpstr>
      <vt:lpstr>Intergenerational conversations…</vt:lpstr>
      <vt:lpstr>PowerPoint Presentation</vt:lpstr>
      <vt:lpstr>PowerPoint Presentation</vt:lpstr>
      <vt:lpstr>PowerPoint Presentation</vt:lpstr>
      <vt:lpstr>PowerPoint Presentation</vt:lpstr>
      <vt:lpstr>ACTIVITY </vt:lpstr>
      <vt:lpstr>PowerPoint Presentation</vt:lpstr>
      <vt:lpstr>ACTIVITY </vt:lpstr>
      <vt:lpstr>Why are we celebrating Windrush? </vt:lpstr>
      <vt:lpstr>PowerPoint Presentation</vt:lpstr>
      <vt:lpstr>ACTIVITY </vt:lpstr>
      <vt:lpstr>Away from Home…</vt:lpstr>
      <vt:lpstr>Away from Home…</vt:lpstr>
      <vt:lpstr>Away from Home Poem</vt:lpstr>
      <vt:lpstr>PowerPoint Presentation</vt:lpstr>
      <vt:lpstr>Away from Home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 of a journey…</dc:title>
  <dc:creator>AZAM ALI</dc:creator>
  <cp:lastModifiedBy>AZAM ALI</cp:lastModifiedBy>
  <cp:revision>67</cp:revision>
  <dcterms:created xsi:type="dcterms:W3CDTF">2023-01-13T09:51:35Z</dcterms:created>
  <dcterms:modified xsi:type="dcterms:W3CDTF">2024-05-24T11:13:31Z</dcterms:modified>
</cp:coreProperties>
</file>